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88">
          <p15:clr>
            <a:srgbClr val="747775"/>
          </p15:clr>
        </p15:guide>
        <p15:guide id="2" pos="5363">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
        <p:guide pos="5363"/>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signsci.terc.edu/video/SSD.htm" TargetMode="Externa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2ecea40f059_0_4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2ecea40f059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Non-dominant hand held out like you are going to shake someone’s hand. Place dominant hand’s palm base on the non dominant hand’s finger tips and wiggle hand like a fish swimming.</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a:t>
            </a:r>
            <a:r>
              <a:rPr lang="en"/>
              <a:t>learners</a:t>
            </a:r>
            <a:r>
              <a:rPr lang="en"/>
              <a:t>, rotate their </a:t>
            </a:r>
            <a:r>
              <a:rPr lang="en">
                <a:solidFill>
                  <a:schemeClr val="dk1"/>
                </a:solidFill>
              </a:rPr>
              <a:t>hand to be held out like they are going to shake someone’s hand. Place your palm base on their fingertips and wiggle hand like a fish swimming.)</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2ecea40f059_0_5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2ecea40f059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Hold hands in front of you with fingers pointing down. Bounce them up and down like a </a:t>
            </a:r>
            <a:r>
              <a:rPr lang="en" sz="1400"/>
              <a:t>kangaroo</a:t>
            </a:r>
            <a:r>
              <a:rPr lang="en" sz="1400"/>
              <a:t> hopping.</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take their hands, and </a:t>
            </a:r>
            <a:r>
              <a:rPr lang="en">
                <a:solidFill>
                  <a:schemeClr val="dk1"/>
                </a:solidFill>
              </a:rPr>
              <a:t>h</a:t>
            </a:r>
            <a:r>
              <a:rPr lang="en">
                <a:solidFill>
                  <a:schemeClr val="dk1"/>
                </a:solidFill>
              </a:rPr>
              <a:t>old hands in front of you with fingers pointing down. Bounce them up and down like a kangaroo hopping.)</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5582f91af4_1_28: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5582f91af4_1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Start with the sign for “plant”: dominant hand “grows” straight up through the non-dominant hand held palm towards body. </a:t>
            </a:r>
            <a:endParaRPr sz="1400"/>
          </a:p>
          <a:p>
            <a:pPr indent="0" lvl="0" marL="0" rtl="0" algn="l">
              <a:spcBef>
                <a:spcPts val="0"/>
              </a:spcBef>
              <a:spcAft>
                <a:spcPts val="0"/>
              </a:spcAft>
              <a:buNone/>
            </a:pPr>
            <a:r>
              <a:rPr lang="en" sz="1400"/>
              <a:t>Then twiddle fingers of dominant hand down the arm of the non-dominant hand.</a:t>
            </a:r>
            <a:endParaRPr sz="1400"/>
          </a:p>
          <a:p>
            <a:pPr indent="0" lvl="0" marL="0" rtl="0" algn="l">
              <a:spcBef>
                <a:spcPts val="0"/>
              </a:spcBef>
              <a:spcAft>
                <a:spcPts val="0"/>
              </a:spcAft>
              <a:buNone/>
            </a:pPr>
            <a:r>
              <a:rPr lang="en"/>
              <a:t>Last: clap the dominant hand down on the top of the non-dominant hand once, then knock the top of that hand two times.</a:t>
            </a:r>
            <a:endParaRPr/>
          </a:p>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ecea40f059_0_55: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2ecea40f059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Fingerspell M.A.N.G.R.O.V.E. </a:t>
            </a:r>
            <a:endParaRPr sz="140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ecea40f059_0_7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ecea40f059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Fingerspell M.A.P.L.E. (</a:t>
            </a:r>
            <a:r>
              <a:rPr lang="en" sz="1400">
                <a:solidFill>
                  <a:schemeClr val="dk1"/>
                </a:solidFill>
              </a:rPr>
              <a:t>see last slide for images)</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2ecea40f059_0_35: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2ecea40f059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Fingerspell M.O.S.S. (</a:t>
            </a:r>
            <a:r>
              <a:rPr lang="en" sz="1400">
                <a:solidFill>
                  <a:schemeClr val="dk1"/>
                </a:solidFill>
              </a:rPr>
              <a:t>see last slide for images)</a:t>
            </a:r>
            <a:endParaRPr sz="140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35582f91af4_1_22: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35582f91af4_1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Place arms firmly on either side of body with hands pointing out. Keep palms touching body. Wiggle back and forth like a </a:t>
            </a:r>
            <a:r>
              <a:rPr lang="en" sz="1400"/>
              <a:t>penguin</a:t>
            </a:r>
            <a:r>
              <a:rPr lang="en" sz="1400"/>
              <a:t> waddling.</a:t>
            </a:r>
            <a:endParaRPr sz="140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35582f91af4_0_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35582f91af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Place one hand palm down on top of the other hand palm down. Keep fingers together, but extend thumbs, like turtle flapper/legs. Move thumbs in circles like the sea turtle is swimming. </a:t>
            </a:r>
            <a:endParaRPr sz="1400"/>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35582f91af4_1_3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35582f91af4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Bring both hands together in a line with all fingers extended and pointing up. Gently wave fingers as if fronds being moved by the sea currents.</a:t>
            </a:r>
            <a:endParaRPr sz="140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2ecea40f059_0_3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2ecea40f05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Non-dominant hand straight up vertical forming the “fin”, split your dominant hand between your ring finger and tall finger around the “fin.” Move hands forward as well as side to side in a shark-like motion.</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split fingers of learners palm with </a:t>
            </a:r>
            <a:r>
              <a:rPr lang="en"/>
              <a:t>vertical</a:t>
            </a:r>
            <a:r>
              <a:rPr lang="en"/>
              <a:t> “fin” of your hand.)</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5582f91af4_1_5: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5582f91af4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ecea40f059_0_25: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ecea40f059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Point inward with dominant hand while moving hand slowly </a:t>
            </a:r>
            <a:r>
              <a:rPr lang="en" sz="1400"/>
              <a:t>across</a:t>
            </a:r>
            <a:r>
              <a:rPr lang="en" sz="1400"/>
              <a:t> chest from non-dominant to dominant side.</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fingerspell S.H.R.I.M.P. into palm of learner’s hand. - see slide 23)</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2ed2442ea75_0_18: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2ed2442ea75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Tap the W shaped hand (</a:t>
            </a:r>
            <a:r>
              <a:rPr lang="en" sz="1400">
                <a:solidFill>
                  <a:schemeClr val="dk1"/>
                </a:solidFill>
              </a:rPr>
              <a:t>see last slide for image</a:t>
            </a:r>
            <a:r>
              <a:rPr lang="en" sz="1400"/>
              <a:t>) to your chin.</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tap W to the palm of their hand 3 times).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2ecea40f059_0_2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2ecea40f059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Non-dominant arm is horizontal to show ocean, make fist with dominant hand while extending pinkie. Bring hand up and down in a wave motion along the line of your non-dominant arm starting from the elbow and moving inward.</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have </a:t>
            </a:r>
            <a:r>
              <a:rPr lang="en"/>
              <a:t>learner hold </a:t>
            </a:r>
            <a:r>
              <a:rPr lang="en">
                <a:solidFill>
                  <a:schemeClr val="dk1"/>
                </a:solidFill>
              </a:rPr>
              <a:t>arm horizontally to show ocean, make a fist with your dominant hand while extending your pinkie. Bring your hand up and down in a wave motion along the line of the blind learner’s arm starting from the elbow and moving inward.)</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g35582f91af4_1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35582f91af4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g2ed2442ea75_0_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5" name="Google Shape;195;g2ed2442ea75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Make fists by your shoulders and shake like you are cold.</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gently take both hands, raise to their shoulders and shake as if they were cold.)</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2ed2442ea75_1_1: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2ed2442ea75_1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Hold non-dominant hand against body, palm up. Use dominant hand with palm facing up in a scooping motion, brushing the non-dominant hand as if you are scooping something off a plate.</a:t>
            </a:r>
            <a:endParaRPr sz="140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2ed2442ea75_0_12: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2ed2442ea75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Touch mouth with fingers of open hand, then “throw” them down as if something has burned you.</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 guide their hand to either your mouth or their own, </a:t>
            </a:r>
            <a:r>
              <a:rPr lang="en">
                <a:solidFill>
                  <a:schemeClr val="dk1"/>
                </a:solidFill>
              </a:rPr>
              <a:t> then “throw” hand down as if something has burned their fingers.)</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2ed2442ea75_0_23: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2ed2442ea75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Salty - lightly tap “V” shaped fingers of one hand twice on “V” shaped fingers of other hand twice.</a:t>
            </a:r>
            <a:endParaRPr sz="1400"/>
          </a:p>
          <a:p>
            <a:pPr indent="0" lvl="0" marL="0" rtl="0" algn="l">
              <a:spcBef>
                <a:spcPts val="0"/>
              </a:spcBef>
              <a:spcAft>
                <a:spcPts val="0"/>
              </a:spcAft>
              <a:buNone/>
            </a:pPr>
            <a:r>
              <a:rPr lang="en" sz="1400"/>
              <a:t>Saltier - firmly tap </a:t>
            </a:r>
            <a:r>
              <a:rPr lang="en" sz="1400">
                <a:solidFill>
                  <a:schemeClr val="dk1"/>
                </a:solidFill>
              </a:rPr>
              <a:t>“V” shaped fingers of one hand twice on “V” shaped fingers of other hand twice.</a:t>
            </a:r>
            <a:endParaRPr sz="1400">
              <a:solidFill>
                <a:schemeClr val="dk1"/>
              </a:solidFill>
            </a:endParaRPr>
          </a:p>
          <a:p>
            <a:pPr indent="0" lvl="0" marL="0" rtl="0" algn="l">
              <a:spcBef>
                <a:spcPts val="0"/>
              </a:spcBef>
              <a:spcAft>
                <a:spcPts val="0"/>
              </a:spcAft>
              <a:buNone/>
            </a:pPr>
            <a:r>
              <a:rPr lang="en">
                <a:solidFill>
                  <a:schemeClr val="dk1"/>
                </a:solidFill>
              </a:rPr>
              <a:t>Saltiest - shake fist in front of nose before very firmly tapping “V” shaped fingers of one hand twice on “V” shaped fingers of other hand twice.</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(For blind learners, do these motions into the palm of the learner’s hand.)</a:t>
            </a:r>
            <a:endParaRPr>
              <a:solidFill>
                <a:schemeClr val="dk1"/>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g2ed2442ea75_0_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2ed2442ea7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Start with fingers of one hand curled to lips. Blow gently and open your fingers as you pull your hand away from your face as if you are releasing a breath of warm air.</a:t>
            </a:r>
            <a:endParaRPr sz="1400"/>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3" name="Shape 223"/>
        <p:cNvGrpSpPr/>
        <p:nvPr/>
      </p:nvGrpSpPr>
      <p:grpSpPr>
        <a:xfrm>
          <a:off x="0" y="0"/>
          <a:ext cx="0" cy="0"/>
          <a:chOff x="0" y="0"/>
          <a:chExt cx="0" cy="0"/>
        </a:xfrm>
      </p:grpSpPr>
      <p:sp>
        <p:nvSpPr>
          <p:cNvPr id="224" name="Google Shape;224;g35582f91af4_1_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25" name="Google Shape;225;g35582f91af4_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ecea40f059_0_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ecea40f05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Hold hands palms together, parallel to the ground. Keep base of palms together while making chomping motion with fingers. Keep mouth in flat but open position.</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use the same hand motion, but gently  “chomp” the blind learner’s flat, outstretched palm. Then sign “A” (see slide 23) into the learner’s palm.)</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35582f91af4_1_13: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35582f91af4_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u="sng">
                <a:solidFill>
                  <a:schemeClr val="hlink"/>
                </a:solidFill>
                <a:hlinkClick r:id="rId2"/>
              </a:rPr>
              <a:t>https://signsci.terc.edu/video/SSD.htm</a:t>
            </a:r>
            <a:endParaRPr sz="1400"/>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2816c44fbd6_0_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2816c44fbd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ecea40f059_0_6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ecea40f059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Hold non-</a:t>
            </a:r>
            <a:r>
              <a:rPr lang="en" sz="1400"/>
              <a:t>dominant</a:t>
            </a:r>
            <a:r>
              <a:rPr lang="en" sz="1400"/>
              <a:t> arm horizontally in front of you. Circle dominate fingers on top of other hand, then run fingers up non-dominant arm.</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a:t>
            </a:r>
            <a:r>
              <a:rPr lang="en">
                <a:solidFill>
                  <a:schemeClr val="dk1"/>
                </a:solidFill>
              </a:rPr>
              <a:t>have learners hold </a:t>
            </a:r>
            <a:r>
              <a:rPr lang="en">
                <a:solidFill>
                  <a:schemeClr val="dk1"/>
                </a:solidFill>
              </a:rPr>
              <a:t>arm horizontally in front of themself. Circle your fingers on top of their hand, then run fingers up their arm.)</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ecea40f059_0_15: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ecea40f059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Bring “X” finger (curved index finger) up to nose to show shape of curved beak.</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sign “E.A.G.L.E.” into palm of learner’s hand - </a:t>
            </a:r>
            <a:r>
              <a:rPr lang="en">
                <a:solidFill>
                  <a:schemeClr val="dk1"/>
                </a:solidFill>
              </a:rPr>
              <a:t>see slide 23</a:t>
            </a:r>
            <a:r>
              <a:rPr lang="en"/>
              <a:t>)</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2ecea40f059_0_45: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2ecea40f059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Cross hands in front of each other and lock thumbs. Flutter fingers.</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a:t>
            </a:r>
            <a:r>
              <a:rPr lang="en">
                <a:solidFill>
                  <a:schemeClr val="dk1"/>
                </a:solidFill>
              </a:rPr>
              <a:t>c</a:t>
            </a:r>
            <a:r>
              <a:rPr lang="en">
                <a:solidFill>
                  <a:schemeClr val="dk1"/>
                </a:solidFill>
              </a:rPr>
              <a:t>ross hands in front of each other and lock thumbs. Place all in palm of learner’s hand and flutter fingers.)</a:t>
            </a:r>
            <a:endParaRPr>
              <a:solidFill>
                <a:schemeClr val="dk1"/>
              </a:solidFill>
            </a:endParaRPr>
          </a:p>
          <a:p>
            <a:pPr indent="0" lvl="0" marL="0" rtl="0" algn="l">
              <a:spcBef>
                <a:spcPts val="0"/>
              </a:spcBef>
              <a:spcAft>
                <a:spcPts val="0"/>
              </a:spcAft>
              <a:buNone/>
            </a:pPr>
            <a:r>
              <a:t/>
            </a:r>
            <a:endParaRPr b="1"/>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2ecea40f059_0_65: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2ecea40f059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Use hands to form the shape of a cactus starting at the base. Go straight up, then indicate side branches. End with fingers simulating getting poked and mouth “ow!”</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gentle take hands, </a:t>
            </a:r>
            <a:r>
              <a:rPr lang="en">
                <a:solidFill>
                  <a:schemeClr val="dk1"/>
                </a:solidFill>
              </a:rPr>
              <a:t>and</a:t>
            </a:r>
            <a:r>
              <a:rPr lang="en">
                <a:solidFill>
                  <a:schemeClr val="dk1"/>
                </a:solidFill>
              </a:rPr>
              <a:t> form the shape of a cactus starting at the base. Go straight up, then indicate side branches. End with fingers simulating getting poked and say “ow!”)</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2ecea40f059_0_5: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2ecea40f059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400">
                <a:solidFill>
                  <a:schemeClr val="dk1"/>
                </a:solidFill>
              </a:rPr>
              <a:t>Hold hands palms together, parallel to the ground. Keep base of palms together while making chomping motion with fingers. Purse lips and move mouth at the same time as hands.</a:t>
            </a:r>
            <a:endParaRPr sz="1400">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(For blind learners: use the same hand motion, but gently  “chomp” the blind learner’s flat, outstretched palm. Then sign “C” (see slide 23) into the learner’s palm.)</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2ecea40f059_0_10: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2ecea40f059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Fingerspell C.R.O.W., (see last slide) then take thumb and index finger in front of nose and bring together to make a clicking beak.</a:t>
            </a:r>
            <a:endParaRPr sz="1400"/>
          </a:p>
          <a:p>
            <a:pPr indent="0" lvl="0" marL="0" rtl="0" algn="l">
              <a:spcBef>
                <a:spcPts val="0"/>
              </a:spcBef>
              <a:spcAft>
                <a:spcPts val="0"/>
              </a:spcAft>
              <a:buNone/>
            </a:pPr>
            <a:r>
              <a:t/>
            </a:r>
            <a:endParaRPr/>
          </a:p>
          <a:p>
            <a:pPr indent="0" lvl="0" marL="0" rtl="0" algn="l">
              <a:spcBef>
                <a:spcPts val="0"/>
              </a:spcBef>
              <a:spcAft>
                <a:spcPts val="0"/>
              </a:spcAft>
              <a:buNone/>
            </a:pPr>
            <a:r>
              <a:rPr lang="en"/>
              <a:t>(For blind learners, fingerspell C.R.O.W. into palm of learner’s hand - </a:t>
            </a:r>
            <a:r>
              <a:rPr lang="en">
                <a:solidFill>
                  <a:schemeClr val="dk1"/>
                </a:solidFill>
              </a:rPr>
              <a:t>see slide 23</a:t>
            </a:r>
            <a:r>
              <a:rPr lang="en"/>
              <a: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992767"/>
            <a:ext cx="8520600" cy="273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3778833"/>
            <a:ext cx="8520600" cy="1056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4202967"/>
            <a:ext cx="8520600" cy="17343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36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600200"/>
            <a:ext cx="6367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600"/>
              <a:buNone/>
              <a:defRPr sz="36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www.youtube.com/watch?v=jsF87QSfxpg" TargetMode="External"/><Relationship Id="rId4" Type="http://schemas.openxmlformats.org/officeDocument/2006/relationships/image" Target="../media/image10.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hyperlink" Target="http://www.youtube.com/watch?v=ILPR1VN23fo" TargetMode="Externa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hyperlink" Target="http://www.youtube.com/watch?v=Am9r2oZFeNQ" TargetMode="External"/><Relationship Id="rId4" Type="http://schemas.openxmlformats.org/officeDocument/2006/relationships/image" Target="../media/image1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11.png"/><Relationship Id="rId4" Type="http://schemas.openxmlformats.org/officeDocument/2006/relationships/image" Target="../media/image14.png"/><Relationship Id="rId10" Type="http://schemas.openxmlformats.org/officeDocument/2006/relationships/image" Target="../media/image19.png"/><Relationship Id="rId9" Type="http://schemas.openxmlformats.org/officeDocument/2006/relationships/image" Target="../media/image16.png"/><Relationship Id="rId5" Type="http://schemas.openxmlformats.org/officeDocument/2006/relationships/image" Target="../media/image13.png"/><Relationship Id="rId6" Type="http://schemas.openxmlformats.org/officeDocument/2006/relationships/image" Target="../media/image15.png"/><Relationship Id="rId7" Type="http://schemas.openxmlformats.org/officeDocument/2006/relationships/image" Target="../media/image18.png"/><Relationship Id="rId8" Type="http://schemas.openxmlformats.org/officeDocument/2006/relationships/image" Target="../media/image1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www.youtube.com/watch?v=58Qm2htefak" TargetMode="External"/><Relationship Id="rId4" Type="http://schemas.openxmlformats.org/officeDocument/2006/relationships/image" Target="../media/image20.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hyperlink" Target="http://www.youtube.com/watch?v=bRvNqROxhCg" TargetMode="External"/><Relationship Id="rId4" Type="http://schemas.openxmlformats.org/officeDocument/2006/relationships/image" Target="../media/image23.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 Id="rId3" Type="http://schemas.openxmlformats.org/officeDocument/2006/relationships/hyperlink" Target="http://www.youtube.com/watch?v=0f4664YekeU" TargetMode="External"/><Relationship Id="rId4" Type="http://schemas.openxmlformats.org/officeDocument/2006/relationships/image" Target="../media/image2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hyperlink" Target="http://www.youtube.com/watch?v=_mOM1vGaFcs" TargetMode="External"/><Relationship Id="rId4" Type="http://schemas.openxmlformats.org/officeDocument/2006/relationships/image" Target="../media/image2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8.xml"/><Relationship Id="rId3" Type="http://schemas.openxmlformats.org/officeDocument/2006/relationships/hyperlink" Target="http://www.youtube.com/watch?v=Kw1DKCDDydE" TargetMode="External"/><Relationship Id="rId4" Type="http://schemas.openxmlformats.org/officeDocument/2006/relationships/image" Target="../media/image24.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www.youtube.com/watch?v=UfKlhv-W_rI" TargetMode="External"/><Relationship Id="rId4" Type="http://schemas.openxmlformats.org/officeDocument/2006/relationships/image" Target="../media/image2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www.youtube.com/watch?v=xXiXV3ZFHLA" TargetMode="External"/><Relationship Id="rId4" Type="http://schemas.openxmlformats.org/officeDocument/2006/relationships/image" Target="../media/image26.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hyperlink" Target="http://www.youtube.com/watch?v=TUU24j_UJrk" TargetMode="External"/><Relationship Id="rId4" Type="http://schemas.openxmlformats.org/officeDocument/2006/relationships/image" Target="../media/image30.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hyperlink" Target="http://www.youtube.com/watch?v=r6T_i-Ataew" TargetMode="External"/><Relationship Id="rId4" Type="http://schemas.openxmlformats.org/officeDocument/2006/relationships/image" Target="../media/image29.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www.youtube.com/watch?v=97WLfB1Kpi8" TargetMode="External"/><Relationship Id="rId4" Type="http://schemas.openxmlformats.org/officeDocument/2006/relationships/image" Target="../media/image27.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hyperlink" Target="http://www.youtube.com/watch?v=BWab0c_Ad7E" TargetMode="External"/><Relationship Id="rId4" Type="http://schemas.openxmlformats.org/officeDocument/2006/relationships/image" Target="../media/image3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hyperlink" Target="http://www.youtube.com/watch?v=P-aBhN7iFic" TargetMode="External"/><Relationship Id="rId4" Type="http://schemas.openxmlformats.org/officeDocument/2006/relationships/image" Target="../media/image28.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hyperlink" Target="http://www.youtube.com/watch?v=EA7r6ZREqP8" TargetMode="External"/><Relationship Id="rId4" Type="http://schemas.openxmlformats.org/officeDocument/2006/relationships/image" Target="../media/image34.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hyperlink" Target="http://www.youtube.com/watch?v=p89Gjk8Tn44" TargetMode="External"/><Relationship Id="rId4" Type="http://schemas.openxmlformats.org/officeDocument/2006/relationships/image" Target="../media/image35.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hyperlink" Target="http://www.youtube.com/watch?v=WGKrhu6xKcY" TargetMode="External"/><Relationship Id="rId4" Type="http://schemas.openxmlformats.org/officeDocument/2006/relationships/image" Target="../media/image2.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hyperlink" Target="https://signsci.terc.edu/video/SSD/EN/about/animation.htm" TargetMode="External"/><Relationship Id="rId4" Type="http://schemas.openxmlformats.org/officeDocument/2006/relationships/image" Target="../media/image3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3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www.youtube.com/watch?v=N1TF-KWWBhg" TargetMode="Externa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www.youtube.com/watch?v=P-LhT4GhKBA" TargetMode="Externa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www.youtube.com/watch?v=7cDwtGkCWXo" TargetMode="Externa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www.youtube.com/watch?v=2zbS-Q4xiSA" TargetMode="External"/><Relationship Id="rId4"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www.youtube.com/watch?v=EjG-uQ4tJcs" TargetMode="External"/><Relationship Id="rId4" Type="http://schemas.openxmlformats.org/officeDocument/2006/relationships/image" Target="../media/image7.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youtube.com/watch?v=62pBpCPgLxk" TargetMode="External"/><Relationship Id="rId4" Type="http://schemas.openxmlformats.org/officeDocument/2006/relationships/image" Target="../media/image8.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675492"/>
            <a:ext cx="8520600" cy="2736900"/>
          </a:xfrm>
          <a:prstGeom prst="rect">
            <a:avLst/>
          </a:prstGeom>
          <a:effectLst>
            <a:outerShdw blurRad="57150" rotWithShape="0" algn="bl" dir="5400000" dist="19050">
              <a:srgbClr val="000000">
                <a:alpha val="50000"/>
              </a:srgbClr>
            </a:outerShdw>
          </a:effectLst>
        </p:spPr>
        <p:txBody>
          <a:bodyPr anchorCtr="0" anchor="b" bIns="91425" lIns="91425" spcFirstLastPara="1" rIns="91425" wrap="square" tIns="91425">
            <a:normAutofit/>
          </a:bodyPr>
          <a:lstStyle/>
          <a:p>
            <a:pPr indent="0" lvl="0" marL="0" rtl="0" algn="ctr">
              <a:spcBef>
                <a:spcPts val="0"/>
              </a:spcBef>
              <a:spcAft>
                <a:spcPts val="0"/>
              </a:spcAft>
              <a:buNone/>
            </a:pPr>
            <a:r>
              <a:rPr b="1" lang="en" sz="10000"/>
              <a:t>Living Thing</a:t>
            </a:r>
            <a:r>
              <a:rPr b="1" lang="en" sz="10000"/>
              <a:t>s</a:t>
            </a:r>
            <a:endParaRPr b="1" sz="10000"/>
          </a:p>
        </p:txBody>
      </p:sp>
      <p:sp>
        <p:nvSpPr>
          <p:cNvPr id="55" name="Google Shape;55;p13"/>
          <p:cNvSpPr txBox="1"/>
          <p:nvPr>
            <p:ph idx="1" type="subTitle"/>
          </p:nvPr>
        </p:nvSpPr>
        <p:spPr>
          <a:xfrm>
            <a:off x="311700" y="3522558"/>
            <a:ext cx="8520600" cy="1056900"/>
          </a:xfrm>
          <a:prstGeom prst="rect">
            <a:avLst/>
          </a:prstGeom>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spcBef>
                <a:spcPts val="0"/>
              </a:spcBef>
              <a:spcAft>
                <a:spcPts val="0"/>
              </a:spcAft>
              <a:buNone/>
            </a:pPr>
            <a:r>
              <a:rPr b="1" lang="en" sz="6000">
                <a:solidFill>
                  <a:schemeClr val="dk1"/>
                </a:solidFill>
              </a:rPr>
              <a:t>American Sign Language</a:t>
            </a:r>
            <a:endParaRPr b="1" sz="6000">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Goldfish</a:t>
            </a:r>
            <a:endParaRPr/>
          </a:p>
        </p:txBody>
      </p:sp>
      <p:pic>
        <p:nvPicPr>
          <p:cNvPr descr="ASL dictionary. This English-American Sign Language dictionary contains video for over 100,000 words. #asl #asldictionary #learnasl #learnsignlanguage #signlanguage" id="108" name="Google Shape;108;p22" title="fish ASL">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8"/>
                                        </p:tgtEl>
                                        <p:attrNameLst>
                                          <p:attrName>style.visibility</p:attrName>
                                        </p:attrNameLst>
                                      </p:cBhvr>
                                      <p:to>
                                        <p:strVal val="visible"/>
                                      </p:to>
                                    </p:set>
                                    <p:animEffect filter="fade" transition="in">
                                      <p:cBhvr>
                                        <p:cTn dur="1000"/>
                                        <p:tgtEl>
                                          <p:spTgt spid="10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3"/>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Kangaroo</a:t>
            </a:r>
            <a:endParaRPr/>
          </a:p>
        </p:txBody>
      </p:sp>
      <p:pic>
        <p:nvPicPr>
          <p:cNvPr descr="ASL dictionary. This English-American Sign Language dictionary contains video for over 100,000 words. #asl #asldictionary #learnasl #learnsignlanguage #signlanguage" id="114" name="Google Shape;114;p23" title="kangaroo ASL">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100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Lichen</a:t>
            </a:r>
            <a:endParaRPr/>
          </a:p>
        </p:txBody>
      </p:sp>
      <p:pic>
        <p:nvPicPr>
          <p:cNvPr descr="ASL dictionary. This English-American Sign Language dictionary contains video for over 100,000 words. #asl #asldictionary #learnasl #learnsignlanguage #signlanguage" id="120" name="Google Shape;120;p24" title="lichen ASL">
            <a:hlinkClick r:id="rId3"/>
          </p:cNvPr>
          <p:cNvPicPr preferRelativeResize="0"/>
          <p:nvPr/>
        </p:nvPicPr>
        <p:blipFill>
          <a:blip r:embed="rId4">
            <a:alphaModFix/>
          </a:blip>
          <a:stretch>
            <a:fillRect/>
          </a:stretch>
        </p:blipFill>
        <p:spPr>
          <a:xfrm>
            <a:off x="457200" y="1356889"/>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1000"/>
                                        <p:tgtEl>
                                          <p:spTgt spid="1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Mangrove</a:t>
            </a:r>
            <a:endParaRPr/>
          </a:p>
        </p:txBody>
      </p:sp>
      <p:pic>
        <p:nvPicPr>
          <p:cNvPr id="126" name="Google Shape;126;p25"/>
          <p:cNvPicPr preferRelativeResize="0"/>
          <p:nvPr/>
        </p:nvPicPr>
        <p:blipFill>
          <a:blip r:embed="rId3">
            <a:alphaModFix/>
          </a:blip>
          <a:stretch>
            <a:fillRect/>
          </a:stretch>
        </p:blipFill>
        <p:spPr>
          <a:xfrm>
            <a:off x="457204" y="2757604"/>
            <a:ext cx="1067350" cy="1308774"/>
          </a:xfrm>
          <a:prstGeom prst="rect">
            <a:avLst/>
          </a:prstGeom>
          <a:noFill/>
          <a:ln>
            <a:noFill/>
          </a:ln>
        </p:spPr>
      </p:pic>
      <p:pic>
        <p:nvPicPr>
          <p:cNvPr id="127" name="Google Shape;127;p25"/>
          <p:cNvPicPr preferRelativeResize="0"/>
          <p:nvPr/>
        </p:nvPicPr>
        <p:blipFill>
          <a:blip r:embed="rId4">
            <a:alphaModFix/>
          </a:blip>
          <a:stretch>
            <a:fillRect/>
          </a:stretch>
        </p:blipFill>
        <p:spPr>
          <a:xfrm>
            <a:off x="1379575" y="2849726"/>
            <a:ext cx="905575" cy="1158565"/>
          </a:xfrm>
          <a:prstGeom prst="rect">
            <a:avLst/>
          </a:prstGeom>
          <a:noFill/>
          <a:ln>
            <a:noFill/>
          </a:ln>
        </p:spPr>
      </p:pic>
      <p:pic>
        <p:nvPicPr>
          <p:cNvPr id="128" name="Google Shape;128;p25"/>
          <p:cNvPicPr preferRelativeResize="0"/>
          <p:nvPr/>
        </p:nvPicPr>
        <p:blipFill>
          <a:blip r:embed="rId5">
            <a:alphaModFix/>
          </a:blip>
          <a:stretch>
            <a:fillRect/>
          </a:stretch>
        </p:blipFill>
        <p:spPr>
          <a:xfrm>
            <a:off x="2480225" y="2906975"/>
            <a:ext cx="905575" cy="1114607"/>
          </a:xfrm>
          <a:prstGeom prst="rect">
            <a:avLst/>
          </a:prstGeom>
          <a:noFill/>
          <a:ln>
            <a:noFill/>
          </a:ln>
        </p:spPr>
      </p:pic>
      <p:pic>
        <p:nvPicPr>
          <p:cNvPr id="129" name="Google Shape;129;p25"/>
          <p:cNvPicPr preferRelativeResize="0"/>
          <p:nvPr/>
        </p:nvPicPr>
        <p:blipFill>
          <a:blip r:embed="rId6">
            <a:alphaModFix/>
          </a:blip>
          <a:stretch>
            <a:fillRect/>
          </a:stretch>
        </p:blipFill>
        <p:spPr>
          <a:xfrm>
            <a:off x="3341725" y="2724200"/>
            <a:ext cx="1423824" cy="1308775"/>
          </a:xfrm>
          <a:prstGeom prst="rect">
            <a:avLst/>
          </a:prstGeom>
          <a:noFill/>
          <a:ln>
            <a:noFill/>
          </a:ln>
        </p:spPr>
      </p:pic>
      <p:pic>
        <p:nvPicPr>
          <p:cNvPr id="130" name="Google Shape;130;p25"/>
          <p:cNvPicPr preferRelativeResize="0"/>
          <p:nvPr/>
        </p:nvPicPr>
        <p:blipFill>
          <a:blip r:embed="rId7">
            <a:alphaModFix/>
          </a:blip>
          <a:stretch>
            <a:fillRect/>
          </a:stretch>
        </p:blipFill>
        <p:spPr>
          <a:xfrm>
            <a:off x="4690450" y="2702950"/>
            <a:ext cx="1010150" cy="1452079"/>
          </a:xfrm>
          <a:prstGeom prst="rect">
            <a:avLst/>
          </a:prstGeom>
          <a:noFill/>
          <a:ln>
            <a:noFill/>
          </a:ln>
        </p:spPr>
      </p:pic>
      <p:pic>
        <p:nvPicPr>
          <p:cNvPr id="131" name="Google Shape;131;p25"/>
          <p:cNvPicPr preferRelativeResize="0"/>
          <p:nvPr/>
        </p:nvPicPr>
        <p:blipFill>
          <a:blip r:embed="rId8">
            <a:alphaModFix/>
          </a:blip>
          <a:stretch>
            <a:fillRect/>
          </a:stretch>
        </p:blipFill>
        <p:spPr>
          <a:xfrm>
            <a:off x="5681604" y="2843291"/>
            <a:ext cx="905589" cy="1241950"/>
          </a:xfrm>
          <a:prstGeom prst="rect">
            <a:avLst/>
          </a:prstGeom>
          <a:noFill/>
          <a:ln>
            <a:noFill/>
          </a:ln>
        </p:spPr>
      </p:pic>
      <p:pic>
        <p:nvPicPr>
          <p:cNvPr id="132" name="Google Shape;132;p25"/>
          <p:cNvPicPr preferRelativeResize="0"/>
          <p:nvPr/>
        </p:nvPicPr>
        <p:blipFill>
          <a:blip r:embed="rId9">
            <a:alphaModFix/>
          </a:blip>
          <a:stretch>
            <a:fillRect/>
          </a:stretch>
        </p:blipFill>
        <p:spPr>
          <a:xfrm>
            <a:off x="6621105" y="2639577"/>
            <a:ext cx="848250" cy="1478011"/>
          </a:xfrm>
          <a:prstGeom prst="rect">
            <a:avLst/>
          </a:prstGeom>
          <a:noFill/>
          <a:ln>
            <a:noFill/>
          </a:ln>
        </p:spPr>
      </p:pic>
      <p:pic>
        <p:nvPicPr>
          <p:cNvPr id="133" name="Google Shape;133;p25"/>
          <p:cNvPicPr preferRelativeResize="0"/>
          <p:nvPr/>
        </p:nvPicPr>
        <p:blipFill>
          <a:blip r:embed="rId10">
            <a:alphaModFix/>
          </a:blip>
          <a:stretch>
            <a:fillRect/>
          </a:stretch>
        </p:blipFill>
        <p:spPr>
          <a:xfrm>
            <a:off x="7503254" y="2709670"/>
            <a:ext cx="1010150" cy="1438668"/>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Maple</a:t>
            </a:r>
            <a:endParaRPr/>
          </a:p>
        </p:txBody>
      </p:sp>
      <p:pic>
        <p:nvPicPr>
          <p:cNvPr descr="ASL dictionary. This English-American Sign Language dictionary contains video for over 100,000 words. #asl #asldictionary #learnasl #learnsignlanguage #signlanguage" id="139" name="Google Shape;139;p26" title="maple ASL">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7"/>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Moss</a:t>
            </a:r>
            <a:endParaRPr/>
          </a:p>
        </p:txBody>
      </p:sp>
      <p:pic>
        <p:nvPicPr>
          <p:cNvPr descr="ASL dictionary. This English-American Sign Language dictionary contains video for over 100,000 words. #asl #asldictionary #learnasl #learnsignlanguage #signlanguage" id="145" name="Google Shape;145;p27" title="moss ASL">
            <a:hlinkClick r:id="rId3"/>
          </p:cNvPr>
          <p:cNvPicPr preferRelativeResize="0"/>
          <p:nvPr/>
        </p:nvPicPr>
        <p:blipFill>
          <a:blip r:embed="rId4">
            <a:alphaModFix/>
          </a:blip>
          <a:stretch>
            <a:fillRect/>
          </a:stretch>
        </p:blipFill>
        <p:spPr>
          <a:xfrm>
            <a:off x="457200" y="1356875"/>
            <a:ext cx="8056200" cy="453161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10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8"/>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Penguin</a:t>
            </a:r>
            <a:endParaRPr/>
          </a:p>
        </p:txBody>
      </p:sp>
      <p:pic>
        <p:nvPicPr>
          <p:cNvPr descr="ASL dictionary. This English-American Sign Language dictionary contains video for over 100,000 words. #asl #asldictionary #learnasl #learnsignlanguage #signlanguage" id="151" name="Google Shape;151;p28" title="penguin ASL">
            <a:hlinkClick r:id="rId3"/>
          </p:cNvPr>
          <p:cNvPicPr preferRelativeResize="0"/>
          <p:nvPr/>
        </p:nvPicPr>
        <p:blipFill>
          <a:blip r:embed="rId4">
            <a:alphaModFix/>
          </a:blip>
          <a:stretch>
            <a:fillRect/>
          </a:stretch>
        </p:blipFill>
        <p:spPr>
          <a:xfrm>
            <a:off x="457200" y="1356889"/>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1000"/>
                                        <p:tgtEl>
                                          <p:spTgt spid="15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9"/>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Sea Turtle</a:t>
            </a:r>
            <a:endParaRPr/>
          </a:p>
        </p:txBody>
      </p:sp>
      <p:pic>
        <p:nvPicPr>
          <p:cNvPr descr="American Sign Language - ASL  &#10;Learn sign language at https://www.Lifeprint.com&#10;Donations appreciated (to help pay for hosting and related expenses). Please help:   &#10;https://www.paypal.com/cgi-bin/webscr?cmd=_s-xclick&amp;hosted_button_id=64QMBRBXQSV6G&#10;Thanks!&#10;Or, if you prefer &quot;Cash App&quot; you can use: https://cash.me/$Lifeprint&#10;Want to order a USB drive with four semesters worth of ASL instruction? (ASL 1, ASL 2, ASL 3, and ASL 4)  for $79.95?  &#10;See &quot;SuperUSB&quot; in the ASLUniversity bookstore at: https://lifeprint.com/bookstore/bookstore.htm&#10;&#10;For free ASL Lessons see: https://www.youtube.com/billvicars&#10;To learn basic fingerspelling see https://youtu.be/va1aAXpVr2w&#10;&#10;About your instructor:&#10;http://www.lifeprint.com/asl101/pages-layout/instructor.htm&#10;Warm regards and love to you all.&#10;I am grateful for your support.&#10;- Dr. Bill&#10;:)" id="157" name="Google Shape;157;p29" title="SEA-TURTLE">
            <a:hlinkClick r:id="rId3"/>
          </p:cNvPr>
          <p:cNvPicPr preferRelativeResize="0"/>
          <p:nvPr/>
        </p:nvPicPr>
        <p:blipFill>
          <a:blip r:embed="rId4">
            <a:alphaModFix/>
          </a:blip>
          <a:stretch>
            <a:fillRect/>
          </a:stretch>
        </p:blipFill>
        <p:spPr>
          <a:xfrm>
            <a:off x="457200" y="1356875"/>
            <a:ext cx="8056200" cy="4531614"/>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1000"/>
                                        <p:tgtEl>
                                          <p:spTgt spid="15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0"/>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Seaweed</a:t>
            </a:r>
            <a:endParaRPr/>
          </a:p>
        </p:txBody>
      </p:sp>
      <p:pic>
        <p:nvPicPr>
          <p:cNvPr descr="Courtesy of the NTID Science Signs Project at www.rit.edu/ntid/sciencesigns. Signs are continually improved with evaluation and feedback. Please see the NTID online lexicon for updates on this sign. This sign video was contributed by users of the ASL-STEM Forum: http://aslstem.cs.washington.edu/ &#10;This sign video was contributed by users of the ASL-STEM Forum:&#10;&#10;http://aslstem.cs.washington.edu/" id="163" name="Google Shape;163;p30" title="ntid_lexicon's sign for &quot;Seaweed&quot;">
            <a:hlinkClick r:id="rId3"/>
          </p:cNvPr>
          <p:cNvPicPr preferRelativeResize="0"/>
          <p:nvPr/>
        </p:nvPicPr>
        <p:blipFill>
          <a:blip r:embed="rId4">
            <a:alphaModFix/>
          </a:blip>
          <a:stretch>
            <a:fillRect/>
          </a:stretch>
        </p:blipFill>
        <p:spPr>
          <a:xfrm>
            <a:off x="384250" y="1594715"/>
            <a:ext cx="8448050" cy="4752028"/>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1000"/>
                                        <p:tgtEl>
                                          <p:spTgt spid="1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31"/>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Shark</a:t>
            </a:r>
            <a:endParaRPr/>
          </a:p>
        </p:txBody>
      </p:sp>
      <p:pic>
        <p:nvPicPr>
          <p:cNvPr descr="ASL dictionary. This English-American Sign Language dictionary contains video for over 100,000 words. #asl #asldictionary #learnasl #learnsignlanguage #signlanguage" id="169" name="Google Shape;169;p31" title="shark ASL">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9"/>
                                        </p:tgtEl>
                                        <p:attrNameLst>
                                          <p:attrName>style.visibility</p:attrName>
                                        </p:attrNameLst>
                                      </p:cBhvr>
                                      <p:to>
                                        <p:strVal val="visible"/>
                                      </p:to>
                                    </p:set>
                                    <p:animEffect filter="fade" transition="in">
                                      <p:cBhvr>
                                        <p:cTn dur="1000"/>
                                        <p:tgtEl>
                                          <p:spTgt spid="1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6000"/>
              <a:t>Nouns</a:t>
            </a:r>
            <a:endParaRPr sz="600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2"/>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Shrimp</a:t>
            </a:r>
            <a:endParaRPr/>
          </a:p>
        </p:txBody>
      </p:sp>
      <p:pic>
        <p:nvPicPr>
          <p:cNvPr descr="ASL dictionary. This English-American Sign Language dictionary contains video for over 100,000 words. #asl #asldictionary #learnasl #learnsignlanguage #signlanguage" id="175" name="Google Shape;175;p32" title="shrimp ASL">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5"/>
                                        </p:tgtEl>
                                        <p:attrNameLst>
                                          <p:attrName>style.visibility</p:attrName>
                                        </p:attrNameLst>
                                      </p:cBhvr>
                                      <p:to>
                                        <p:strVal val="visible"/>
                                      </p:to>
                                    </p:set>
                                    <p:animEffect filter="fade" transition="in">
                                      <p:cBhvr>
                                        <p:cTn dur="1000"/>
                                        <p:tgtEl>
                                          <p:spTgt spid="17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3"/>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Water</a:t>
            </a:r>
            <a:endParaRPr/>
          </a:p>
        </p:txBody>
      </p:sp>
      <p:pic>
        <p:nvPicPr>
          <p:cNvPr descr="ASL dictionary. This English-American Sign Language dictionary contains video for over 100,000 words. #asl #asldictionary #learnasl #learnsignlanguage #signlanguage" id="181" name="Google Shape;181;p33" title="water">
            <a:hlinkClick r:id="rId3"/>
          </p:cNvPr>
          <p:cNvPicPr preferRelativeResize="0"/>
          <p:nvPr/>
        </p:nvPicPr>
        <p:blipFill>
          <a:blip r:embed="rId4">
            <a:alphaModFix/>
          </a:blip>
          <a:stretch>
            <a:fillRect/>
          </a:stretch>
        </p:blipFill>
        <p:spPr>
          <a:xfrm>
            <a:off x="457202" y="1356875"/>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1000"/>
                                        <p:tgtEl>
                                          <p:spTgt spid="1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Whale</a:t>
            </a:r>
            <a:endParaRPr/>
          </a:p>
        </p:txBody>
      </p:sp>
      <p:pic>
        <p:nvPicPr>
          <p:cNvPr descr="ASL dictionary. This English-American Sign Language dictionary contains video for over 100,000 words. #asl #asldictionary #learnasl #learnsignlanguage #signlanguage" id="187" name="Google Shape;187;p34" title="whale ASL">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7"/>
                                        </p:tgtEl>
                                        <p:attrNameLst>
                                          <p:attrName>style.visibility</p:attrName>
                                        </p:attrNameLst>
                                      </p:cBhvr>
                                      <p:to>
                                        <p:strVal val="visible"/>
                                      </p:to>
                                    </p:set>
                                    <p:animEffect filter="fade" transition="in">
                                      <p:cBhvr>
                                        <p:cTn dur="1000"/>
                                        <p:tgtEl>
                                          <p:spTgt spid="18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5"/>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6000"/>
              <a:t>Adjectives</a:t>
            </a:r>
            <a:endParaRPr sz="600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Cold</a:t>
            </a:r>
            <a:endParaRPr/>
          </a:p>
        </p:txBody>
      </p:sp>
      <p:pic>
        <p:nvPicPr>
          <p:cNvPr descr="ASL dictionary. This English-American Sign Language dictionary contains video for over 100,000 words. #asl #asldictionary #learnasl #learnsignlanguage #signlanguage" id="198" name="Google Shape;198;p36" title="cold">
            <a:hlinkClick r:id="rId3"/>
          </p:cNvPr>
          <p:cNvPicPr preferRelativeResize="0"/>
          <p:nvPr/>
        </p:nvPicPr>
        <p:blipFill>
          <a:blip r:embed="rId4">
            <a:alphaModFix/>
          </a:blip>
          <a:stretch>
            <a:fillRect/>
          </a:stretch>
        </p:blipFill>
        <p:spPr>
          <a:xfrm>
            <a:off x="457200" y="1356875"/>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8"/>
                                        </p:tgtEl>
                                        <p:attrNameLst>
                                          <p:attrName>style.visibility</p:attrName>
                                        </p:attrNameLst>
                                      </p:cBhvr>
                                      <p:to>
                                        <p:strVal val="visible"/>
                                      </p:to>
                                    </p:set>
                                    <p:animEffect filter="fade" transition="in">
                                      <p:cBhvr>
                                        <p:cTn dur="1000"/>
                                        <p:tgtEl>
                                          <p:spTgt spid="1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7"/>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Fresh</a:t>
            </a:r>
            <a:endParaRPr/>
          </a:p>
        </p:txBody>
      </p:sp>
      <p:pic>
        <p:nvPicPr>
          <p:cNvPr descr="ASL dictionary. This English-American Sign Language dictionary contains video for over 100,000 words. #asl #asldictionary #learnasl #learnsignlanguage #signlanguage" id="204" name="Google Shape;204;p37" title="fresh,afresh ASL">
            <a:hlinkClick r:id="rId3"/>
          </p:cNvPr>
          <p:cNvPicPr preferRelativeResize="0"/>
          <p:nvPr/>
        </p:nvPicPr>
        <p:blipFill>
          <a:blip r:embed="rId4">
            <a:alphaModFix/>
          </a:blip>
          <a:stretch>
            <a:fillRect/>
          </a:stretch>
        </p:blipFill>
        <p:spPr>
          <a:xfrm>
            <a:off x="457196" y="1356875"/>
            <a:ext cx="8056200" cy="453161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4"/>
                                        </p:tgtEl>
                                        <p:attrNameLst>
                                          <p:attrName>style.visibility</p:attrName>
                                        </p:attrNameLst>
                                      </p:cBhvr>
                                      <p:to>
                                        <p:strVal val="visible"/>
                                      </p:to>
                                    </p:set>
                                    <p:animEffect filter="fade" transition="in">
                                      <p:cBhvr>
                                        <p:cTn dur="1000"/>
                                        <p:tgtEl>
                                          <p:spTgt spid="2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38"/>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Hot</a:t>
            </a:r>
            <a:endParaRPr/>
          </a:p>
        </p:txBody>
      </p:sp>
      <p:pic>
        <p:nvPicPr>
          <p:cNvPr descr="ASL dictionary. This English-American Sign Language dictionary contains video for over 100,000 words. #asl #asldictionary #learnasl #learnsignlanguage #signlanguage" id="210" name="Google Shape;210;p38" title="hot-warm ASL">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1000"/>
                                        <p:tgtEl>
                                          <p:spTgt spid="21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9"/>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Salty/Saltier/Saltiest</a:t>
            </a:r>
            <a:endParaRPr/>
          </a:p>
        </p:txBody>
      </p:sp>
      <p:pic>
        <p:nvPicPr>
          <p:cNvPr descr="ASL dictionary. This English-American Sign Language dictionary contains video for over 100,000 words. #asl #asldictionary" id="216" name="Google Shape;216;p39" title="salty,saltier,saltiest,brinier,briniest">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1000"/>
                                        <p:tgtEl>
                                          <p:spTgt spid="2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40"/>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Warm</a:t>
            </a:r>
            <a:endParaRPr/>
          </a:p>
        </p:txBody>
      </p:sp>
      <p:pic>
        <p:nvPicPr>
          <p:cNvPr descr="ASL dictionary. This English-American Sign Language dictionary contains video for over 100,000 words. #asl #asldictionary #learnasl #learnsignlanguage #signlanguage" id="222" name="Google Shape;222;p40" title="toasty-warm ASL">
            <a:hlinkClick r:id="rId3"/>
          </p:cNvPr>
          <p:cNvPicPr preferRelativeResize="0"/>
          <p:nvPr/>
        </p:nvPicPr>
        <p:blipFill>
          <a:blip r:embed="rId4">
            <a:alphaModFix/>
          </a:blip>
          <a:stretch>
            <a:fillRect/>
          </a:stretch>
        </p:blipFill>
        <p:spPr>
          <a:xfrm>
            <a:off x="457200" y="1356871"/>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1000"/>
                                        <p:tgtEl>
                                          <p:spTgt spid="2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6" name="Shape 226"/>
        <p:cNvGrpSpPr/>
        <p:nvPr/>
      </p:nvGrpSpPr>
      <p:grpSpPr>
        <a:xfrm>
          <a:off x="0" y="0"/>
          <a:ext cx="0" cy="0"/>
          <a:chOff x="0" y="0"/>
          <a:chExt cx="0" cy="0"/>
        </a:xfrm>
      </p:grpSpPr>
      <p:sp>
        <p:nvSpPr>
          <p:cNvPr id="227" name="Google Shape;227;p41"/>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sz="6000"/>
              <a:t>Resources</a:t>
            </a:r>
            <a:endParaRPr sz="6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3600"/>
              <a:t>Alligator</a:t>
            </a:r>
            <a:endParaRPr sz="3600"/>
          </a:p>
        </p:txBody>
      </p:sp>
      <p:pic>
        <p:nvPicPr>
          <p:cNvPr descr="ASL dictionary. This English-American Sign Language dictionary contains video for over 100,000 words. #asl #asldictionary #learnasl #learnsignlanguage #signlanguage" id="66" name="Google Shape;66;p15" title="alligator,caiman,gator ASL">
            <a:hlinkClick r:id="rId3"/>
          </p:cNvPr>
          <p:cNvPicPr preferRelativeResize="0"/>
          <p:nvPr/>
        </p:nvPicPr>
        <p:blipFill>
          <a:blip r:embed="rId4">
            <a:alphaModFix/>
          </a:blip>
          <a:stretch>
            <a:fillRect/>
          </a:stretch>
        </p:blipFill>
        <p:spPr>
          <a:xfrm>
            <a:off x="457200" y="1356977"/>
            <a:ext cx="8056200" cy="453162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66"/>
                                        </p:tgtEl>
                                        <p:attrNameLst>
                                          <p:attrName>style.visibility</p:attrName>
                                        </p:attrNameLst>
                                      </p:cBhvr>
                                      <p:to>
                                        <p:strVal val="visible"/>
                                      </p:to>
                                    </p:set>
                                    <p:animEffect filter="fade" transition="in">
                                      <p:cBhvr>
                                        <p:cTn dur="1000"/>
                                        <p:tgtEl>
                                          <p:spTgt spid="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42"/>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Signing Science (&amp; Math) Dictionary</a:t>
            </a:r>
            <a:endParaRPr/>
          </a:p>
        </p:txBody>
      </p:sp>
      <p:sp>
        <p:nvSpPr>
          <p:cNvPr id="233" name="Google Shape;233;p42"/>
          <p:cNvSpPr txBox="1"/>
          <p:nvPr>
            <p:ph idx="1" type="body"/>
          </p:nvPr>
        </p:nvSpPr>
        <p:spPr>
          <a:xfrm>
            <a:off x="474275" y="1426700"/>
            <a:ext cx="8039100" cy="12663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1200"/>
              </a:spcAft>
              <a:buSzPts val="1018"/>
              <a:buNone/>
            </a:pPr>
            <a:r>
              <a:rPr lang="en" sz="2400"/>
              <a:t>Watch the </a:t>
            </a:r>
            <a:r>
              <a:rPr lang="en" sz="2400" u="sng">
                <a:solidFill>
                  <a:schemeClr val="hlink"/>
                </a:solidFill>
                <a:hlinkClick r:id="rId3"/>
              </a:rPr>
              <a:t>Signing Science Dictionary Demonstration Movie</a:t>
            </a:r>
            <a:r>
              <a:rPr lang="en" sz="2400"/>
              <a:t> to learn more American Sign Language Science and Math terms.</a:t>
            </a:r>
            <a:endParaRPr sz="2400"/>
          </a:p>
        </p:txBody>
      </p:sp>
      <p:pic>
        <p:nvPicPr>
          <p:cNvPr id="234" name="Google Shape;234;p42"/>
          <p:cNvPicPr preferRelativeResize="0"/>
          <p:nvPr/>
        </p:nvPicPr>
        <p:blipFill>
          <a:blip r:embed="rId4">
            <a:alphaModFix/>
          </a:blip>
          <a:stretch>
            <a:fillRect/>
          </a:stretch>
        </p:blipFill>
        <p:spPr>
          <a:xfrm>
            <a:off x="474275" y="2799775"/>
            <a:ext cx="5967199" cy="3894600"/>
          </a:xfrm>
          <a:prstGeom prst="rect">
            <a:avLst/>
          </a:prstGeom>
          <a:noFill/>
          <a:ln cap="flat" cmpd="sng" w="9525">
            <a:solidFill>
              <a:schemeClr val="dk2"/>
            </a:solidFill>
            <a:prstDash val="solid"/>
            <a:round/>
            <a:headEnd len="sm" w="sm" type="none"/>
            <a:tailEnd len="sm" w="sm" type="none"/>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43"/>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Fingerspelling Signs</a:t>
            </a:r>
            <a:endParaRPr/>
          </a:p>
        </p:txBody>
      </p:sp>
      <p:sp>
        <p:nvSpPr>
          <p:cNvPr id="240" name="Google Shape;240;p43"/>
          <p:cNvSpPr txBox="1"/>
          <p:nvPr>
            <p:ph idx="1" type="body"/>
          </p:nvPr>
        </p:nvSpPr>
        <p:spPr>
          <a:xfrm>
            <a:off x="311700" y="5530467"/>
            <a:ext cx="8520600" cy="10563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sz="1500"/>
              <a:t>Shi, Bowen &amp; Rio, Aurora &amp; Keane, Jonathan &amp; Brentari, Diane &amp; Shakhnarovich, Greg &amp; Livescu, Karen. (2019). Fingerspelling recognition in the wild with iterative visual attention. </a:t>
            </a:r>
            <a:endParaRPr sz="1500"/>
          </a:p>
        </p:txBody>
      </p:sp>
      <p:pic>
        <p:nvPicPr>
          <p:cNvPr descr="American Sign Language handshape illustrations for each letter of the English alphabet." id="241" name="Google Shape;241;p43"/>
          <p:cNvPicPr preferRelativeResize="0"/>
          <p:nvPr/>
        </p:nvPicPr>
        <p:blipFill rotWithShape="1">
          <a:blip r:embed="rId3">
            <a:alphaModFix/>
          </a:blip>
          <a:srcRect b="13569" l="0" r="0" t="-13570"/>
          <a:stretch/>
        </p:blipFill>
        <p:spPr>
          <a:xfrm>
            <a:off x="407150" y="1619275"/>
            <a:ext cx="8106250" cy="203131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Bacterium</a:t>
            </a:r>
            <a:endParaRPr/>
          </a:p>
        </p:txBody>
      </p:sp>
      <p:pic>
        <p:nvPicPr>
          <p:cNvPr descr="ASL dictionary. This English-American Sign Language dictionary contains video for over 100,000 words. #asl #asldictionary #learnasl #learnsignlanguage #signlanguage" id="72" name="Google Shape;72;p16" title="bacteria,bacillus ASL">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2"/>
                                        </p:tgtEl>
                                        <p:attrNameLst>
                                          <p:attrName>style.visibility</p:attrName>
                                        </p:attrNameLst>
                                      </p:cBhvr>
                                      <p:to>
                                        <p:strVal val="visible"/>
                                      </p:to>
                                    </p:set>
                                    <p:animEffect filter="fade" transition="in">
                                      <p:cBhvr>
                                        <p:cTn dur="1000"/>
                                        <p:tgtEl>
                                          <p:spTgt spid="7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Bald Eagle</a:t>
            </a:r>
            <a:endParaRPr/>
          </a:p>
        </p:txBody>
      </p:sp>
      <p:pic>
        <p:nvPicPr>
          <p:cNvPr descr="ASL dictionary. This English-American Sign Language dictionary contains video for over 100,000 words. #asl #asldictionary #learnasl #learnsignlanguage #signlanguage" id="78" name="Google Shape;78;p17" title="eagle ASL">
            <a:hlinkClick r:id="rId3"/>
          </p:cNvPr>
          <p:cNvPicPr preferRelativeResize="0"/>
          <p:nvPr/>
        </p:nvPicPr>
        <p:blipFill>
          <a:blip r:embed="rId4">
            <a:alphaModFix/>
          </a:blip>
          <a:stretch>
            <a:fillRect/>
          </a:stretch>
        </p:blipFill>
        <p:spPr>
          <a:xfrm>
            <a:off x="457200" y="1305775"/>
            <a:ext cx="8056200" cy="4531604"/>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Butterfly</a:t>
            </a:r>
            <a:endParaRPr/>
          </a:p>
        </p:txBody>
      </p:sp>
      <p:pic>
        <p:nvPicPr>
          <p:cNvPr descr="ASL dictionary. This English-American Sign Language dictionary contains video for over 100,000 words. #asl #asldictionary #learnasl #learnsignlanguage #signlanguage" id="84" name="Google Shape;84;p18" title="butterfly ASL">
            <a:hlinkClick r:id="rId3"/>
          </p:cNvPr>
          <p:cNvPicPr preferRelativeResize="0"/>
          <p:nvPr/>
        </p:nvPicPr>
        <p:blipFill>
          <a:blip r:embed="rId4">
            <a:alphaModFix/>
          </a:blip>
          <a:stretch>
            <a:fillRect/>
          </a:stretch>
        </p:blipFill>
        <p:spPr>
          <a:xfrm>
            <a:off x="457204" y="1356872"/>
            <a:ext cx="8056200" cy="4531637"/>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1000"/>
                                        <p:tgtEl>
                                          <p:spTgt spid="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Cactus</a:t>
            </a:r>
            <a:endParaRPr/>
          </a:p>
        </p:txBody>
      </p:sp>
      <p:pic>
        <p:nvPicPr>
          <p:cNvPr descr="ASL dictionary. This English-American Sign Language dictionary contains video for over 100,000 words. #asl #asldictionary #learnasl #learnsignlanguage #signlanguage" id="90" name="Google Shape;90;p19" title="cactus ASL">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Crocodile</a:t>
            </a:r>
            <a:endParaRPr/>
          </a:p>
        </p:txBody>
      </p:sp>
      <p:pic>
        <p:nvPicPr>
          <p:cNvPr descr="ASL dictionary. This English-American Sign Language dictionary contains video for over 100,000 words. #asl #asldictionary #learnasl #learnsignlanguage #signlanguage" id="96" name="Google Shape;96;p20" title="crocodile ASL">
            <a:hlinkClick r:id="rId3"/>
          </p:cNvPr>
          <p:cNvPicPr preferRelativeResize="0"/>
          <p:nvPr/>
        </p:nvPicPr>
        <p:blipFill>
          <a:blip r:embed="rId4">
            <a:alphaModFix/>
          </a:blip>
          <a:stretch>
            <a:fillRect/>
          </a:stretch>
        </p:blipFill>
        <p:spPr>
          <a:xfrm>
            <a:off x="457200" y="1356872"/>
            <a:ext cx="8056200" cy="4531613"/>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Crow</a:t>
            </a:r>
            <a:endParaRPr/>
          </a:p>
        </p:txBody>
      </p:sp>
      <p:pic>
        <p:nvPicPr>
          <p:cNvPr descr="ASL dictionary. This English-American Sign Language dictionary contains video for over 100,000 words. #asl #asldictionary #learnasl #learnsignlanguage #signlanguage" id="102" name="Google Shape;102;p21" title="crow   ASL">
            <a:hlinkClick r:id="rId3"/>
          </p:cNvPr>
          <p:cNvPicPr preferRelativeResize="0"/>
          <p:nvPr/>
        </p:nvPicPr>
        <p:blipFill>
          <a:blip r:embed="rId4">
            <a:alphaModFix/>
          </a:blip>
          <a:stretch>
            <a:fillRect/>
          </a:stretch>
        </p:blipFill>
        <p:spPr>
          <a:xfrm>
            <a:off x="457204" y="1356872"/>
            <a:ext cx="8056200" cy="4531619"/>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gtEl>
                                        <p:attrNameLst>
                                          <p:attrName>style.visibility</p:attrName>
                                        </p:attrNameLst>
                                      </p:cBhvr>
                                      <p:to>
                                        <p:strVal val="visible"/>
                                      </p:to>
                                    </p:set>
                                    <p:animEffect filter="fade" transition="in">
                                      <p:cBhvr>
                                        <p:cTn dur="1000"/>
                                        <p:tgtEl>
                                          <p:spTgt spid="10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