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Play"/>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 roundtripDataSignature="AMtx7miJs0XvNCloXDH3Y2IxTuCLEOxB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Play-regular.fntdata"/><Relationship Id="rId8" Type="http://schemas.openxmlformats.org/officeDocument/2006/relationships/font" Target="font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bald-eagles-eagle-bird-animal-8493350/" TargetMode="External"/><Relationship Id="rId3" Type="http://schemas.openxmlformats.org/officeDocument/2006/relationships/hyperlink" Target="https://pixabay.com/photos/river-bank-weeds-riverbank-plants-5335588/" TargetMode="External"/><Relationship Id="rId4" Type="http://schemas.openxmlformats.org/officeDocument/2006/relationships/hyperlink" Target="https://pixabay.com/photos/river-bed-sassi-autumn-pebbles-8304238/" TargetMode="External"/><Relationship Id="rId5" Type="http://schemas.openxmlformats.org/officeDocument/2006/relationships/hyperlink" Target="https://pixabay.com/photos/fountain-old-stone-wall-wall-round-788430/" TargetMode="External"/><Relationship Id="rId6" Type="http://schemas.openxmlformats.org/officeDocument/2006/relationships/hyperlink" Target="https://aqua.nasa.gov/content/about-aqu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chive.org/stream/upnilehomeagainh00fair/upnilehomeagainh00fair#page/n128/mode/1up" TargetMode="External"/><Relationship Id="rId3" Type="http://schemas.openxmlformats.org/officeDocument/2006/relationships/hyperlink" Target="https://pixabay.com/photos/ancient-indian-well-2149176/" TargetMode="External"/><Relationship Id="rId4" Type="http://schemas.openxmlformats.org/officeDocument/2006/relationships/hyperlink" Target="https://www.nps.gov/media/photo/gallery-item.htm?pg=6562374&amp;id=8885e3d0-5b7f-4a5a-99c5-3a0460033cd1&amp;gid=F1ABB7F6-5F04-468E-A602-B1C703D5A8E7" TargetMode="External"/><Relationship Id="rId5" Type="http://schemas.openxmlformats.org/officeDocument/2006/relationships/hyperlink" Target="https://www.flickr.com/photos/101561334@N08/975521579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images all show ways of finding water. Bald eagles hunt fish; cattails grow by water; smooth stones often show up in riverbeds; people dig wells to find water; satellites can identify where there is water.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Image credits:</a:t>
            </a:r>
            <a:endParaRPr/>
          </a:p>
          <a:p>
            <a:pPr indent="0" lvl="0" marL="0" marR="0" rtl="0" algn="l">
              <a:lnSpc>
                <a:spcPct val="100000"/>
              </a:lnSpc>
              <a:spcBef>
                <a:spcPts val="0"/>
              </a:spcBef>
              <a:spcAft>
                <a:spcPts val="0"/>
              </a:spcAft>
              <a:buSzPts val="1400"/>
              <a:buNone/>
            </a:pPr>
            <a:r>
              <a:rPr lang="en-US" sz="1800" u="sng">
                <a:solidFill>
                  <a:schemeClr val="hlink"/>
                </a:solidFill>
                <a:latin typeface="Calibri"/>
                <a:ea typeface="Calibri"/>
                <a:cs typeface="Calibri"/>
                <a:sym typeface="Calibri"/>
                <a:hlinkClick r:id="rId2"/>
              </a:rPr>
              <a:t>https://pixabay.com/photos/bald-eagles-eagle-bird-animal-8493350/</a:t>
            </a:r>
            <a:endParaRPr sz="18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800" u="sng">
                <a:solidFill>
                  <a:schemeClr val="hlink"/>
                </a:solidFill>
                <a:latin typeface="Calibri"/>
                <a:ea typeface="Calibri"/>
                <a:cs typeface="Calibri"/>
                <a:sym typeface="Calibri"/>
                <a:hlinkClick r:id="rId3"/>
              </a:rPr>
              <a:t>https://pixabay.com/photos/river-bank-weeds-riverbank-plants-5335588/</a:t>
            </a:r>
            <a:endParaRPr sz="18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800" u="sng">
                <a:solidFill>
                  <a:schemeClr val="hlink"/>
                </a:solidFill>
                <a:latin typeface="Calibri"/>
                <a:ea typeface="Calibri"/>
                <a:cs typeface="Calibri"/>
                <a:sym typeface="Calibri"/>
                <a:hlinkClick r:id="rId4"/>
              </a:rPr>
              <a:t>https://pixabay.com/photos/river-bed-sassi-autumn-pebbles-8304238/</a:t>
            </a:r>
            <a:endParaRPr sz="18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800" u="sng">
                <a:solidFill>
                  <a:schemeClr val="hlink"/>
                </a:solidFill>
                <a:latin typeface="Calibri"/>
                <a:ea typeface="Calibri"/>
                <a:cs typeface="Calibri"/>
                <a:sym typeface="Calibri"/>
                <a:hlinkClick r:id="rId5"/>
              </a:rPr>
              <a:t>https://pixabay.com/photos/fountain-old-stone-wall-wall-round-788430/</a:t>
            </a:r>
            <a:endParaRPr sz="18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800" u="sng">
                <a:solidFill>
                  <a:schemeClr val="hlink"/>
                </a:solidFill>
                <a:latin typeface="Calibri"/>
                <a:ea typeface="Calibri"/>
                <a:cs typeface="Calibri"/>
                <a:sym typeface="Calibri"/>
                <a:hlinkClick r:id="rId6"/>
              </a:rPr>
              <a:t>https://aqua.nasa.gov/content/about-aqua</a:t>
            </a:r>
            <a:endParaRPr sz="1800">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images show ways humans have moved water from one place to another. From left to right, top to bottom, they are the shadoof in Egypt, stepwells in India, reservoirs in the Southwest, and water redirection systems in Central America.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Image credits:</a:t>
            </a:r>
            <a:endParaRPr/>
          </a:p>
          <a:p>
            <a:pPr indent="0" lvl="0" marL="0" rtl="0" algn="l">
              <a:lnSpc>
                <a:spcPct val="100000"/>
              </a:lnSpc>
              <a:spcBef>
                <a:spcPts val="0"/>
              </a:spcBef>
              <a:spcAft>
                <a:spcPts val="0"/>
              </a:spcAft>
              <a:buSzPts val="1400"/>
              <a:buNone/>
            </a:pPr>
            <a:r>
              <a:rPr lang="en-US" sz="1800" u="sng">
                <a:solidFill>
                  <a:schemeClr val="hlink"/>
                </a:solidFill>
                <a:highlight>
                  <a:srgbClr val="F8F9FA"/>
                </a:highlight>
                <a:latin typeface="Calibri"/>
                <a:ea typeface="Calibri"/>
                <a:cs typeface="Calibri"/>
                <a:sym typeface="Calibri"/>
                <a:hlinkClick r:id="rId2"/>
              </a:rPr>
              <a:t>https://archive.org/stream/upnilehomeagainh00fair/upnilehomeagainh00fair#page/n128/mode/1up</a:t>
            </a:r>
            <a:endParaRPr sz="1800">
              <a:highlight>
                <a:srgbClr val="F8F9FA"/>
              </a:highlight>
              <a:latin typeface="Calibri"/>
              <a:ea typeface="Calibri"/>
              <a:cs typeface="Calibri"/>
              <a:sym typeface="Calibri"/>
            </a:endParaRPr>
          </a:p>
          <a:p>
            <a:pPr indent="0" lvl="0" marL="0" rtl="0" algn="l">
              <a:lnSpc>
                <a:spcPct val="100000"/>
              </a:lnSpc>
              <a:spcBef>
                <a:spcPts val="0"/>
              </a:spcBef>
              <a:spcAft>
                <a:spcPts val="0"/>
              </a:spcAft>
              <a:buSzPts val="1400"/>
              <a:buNone/>
            </a:pPr>
            <a:r>
              <a:rPr lang="en-US" sz="1800" u="sng">
                <a:solidFill>
                  <a:schemeClr val="hlink"/>
                </a:solidFill>
                <a:latin typeface="Calibri"/>
                <a:ea typeface="Calibri"/>
                <a:cs typeface="Calibri"/>
                <a:sym typeface="Calibri"/>
                <a:hlinkClick r:id="rId3"/>
              </a:rPr>
              <a:t>https://pixabay.com/photos/ancient-indian-well-2149176/</a:t>
            </a:r>
            <a:endParaRPr sz="1800">
              <a:highlight>
                <a:srgbClr val="F8F9FA"/>
              </a:highlight>
              <a:latin typeface="Calibri"/>
              <a:ea typeface="Calibri"/>
              <a:cs typeface="Calibri"/>
              <a:sym typeface="Calibri"/>
            </a:endParaRPr>
          </a:p>
          <a:p>
            <a:pPr indent="0" lvl="0" marL="0" rtl="0" algn="l">
              <a:lnSpc>
                <a:spcPct val="100000"/>
              </a:lnSpc>
              <a:spcBef>
                <a:spcPts val="0"/>
              </a:spcBef>
              <a:spcAft>
                <a:spcPts val="0"/>
              </a:spcAft>
              <a:buSzPts val="1400"/>
              <a:buNone/>
            </a:pPr>
            <a:r>
              <a:rPr lang="en-US" sz="1800" u="sng">
                <a:solidFill>
                  <a:schemeClr val="hlink"/>
                </a:solidFill>
                <a:latin typeface="Calibri"/>
                <a:ea typeface="Calibri"/>
                <a:cs typeface="Calibri"/>
                <a:sym typeface="Calibri"/>
                <a:hlinkClick r:id="rId4"/>
              </a:rPr>
              <a:t>https://www.nps.gov/media/photo/gallery-item.htm?pg=6562374&amp;id=8885e3d0-5b7f-4a5a-99c5-3a0460033cd1&amp;gid=F1ABB7F6-5F04-468E-A602-B1C703D5A8E7</a:t>
            </a:r>
            <a:endParaRPr sz="1800">
              <a:highlight>
                <a:srgbClr val="F8F9FA"/>
              </a:highlight>
              <a:latin typeface="Calibri"/>
              <a:ea typeface="Calibri"/>
              <a:cs typeface="Calibri"/>
              <a:sym typeface="Calibri"/>
            </a:endParaRPr>
          </a:p>
          <a:p>
            <a:pPr indent="0" lvl="0" marL="0" rtl="0" algn="l">
              <a:lnSpc>
                <a:spcPct val="100000"/>
              </a:lnSpc>
              <a:spcBef>
                <a:spcPts val="0"/>
              </a:spcBef>
              <a:spcAft>
                <a:spcPts val="0"/>
              </a:spcAft>
              <a:buSzPts val="1400"/>
              <a:buNone/>
            </a:pPr>
            <a:r>
              <a:rPr lang="en-US" sz="1800" u="sng">
                <a:solidFill>
                  <a:schemeClr val="hlink"/>
                </a:solidFill>
                <a:latin typeface="Calibri"/>
                <a:ea typeface="Calibri"/>
                <a:cs typeface="Calibri"/>
                <a:sym typeface="Calibri"/>
                <a:hlinkClick r:id="rId5"/>
              </a:rPr>
              <a:t>https://www.flickr.com/photos/101561334@N08/9755215791/</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4" name="Google Shape;3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p:nvPr>
            <p:ph idx="2" type="pic"/>
          </p:nvPr>
        </p:nvSpPr>
        <p:spPr>
          <a:xfrm>
            <a:off x="5183188" y="987425"/>
            <a:ext cx="6172200" cy="4873625"/>
          </a:xfrm>
          <a:prstGeom prst="rect">
            <a:avLst/>
          </a:prstGeom>
          <a:noFill/>
          <a:ln>
            <a:noFill/>
          </a:ln>
        </p:spPr>
      </p:sp>
      <p:sp>
        <p:nvSpPr>
          <p:cNvPr id="68" name="Google Shape;68;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0" name="Google Shape;90;p1"/>
          <p:cNvSpPr txBox="1"/>
          <p:nvPr>
            <p:ph type="ctrTitle"/>
          </p:nvPr>
        </p:nvSpPr>
        <p:spPr>
          <a:xfrm>
            <a:off x="1524000" y="-2387600"/>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Searching for Water</a:t>
            </a:r>
            <a:endParaRPr/>
          </a:p>
        </p:txBody>
      </p:sp>
      <p:pic>
        <p:nvPicPr>
          <p:cNvPr descr="Cat-tails grow in a clump with trees in the background." id="91" name="Google Shape;91;p1"/>
          <p:cNvPicPr preferRelativeResize="0"/>
          <p:nvPr/>
        </p:nvPicPr>
        <p:blipFill rotWithShape="1">
          <a:blip r:embed="rId3">
            <a:alphaModFix/>
          </a:blip>
          <a:srcRect b="-4" l="15160" r="5989" t="0"/>
          <a:stretch/>
        </p:blipFill>
        <p:spPr>
          <a:xfrm>
            <a:off x="20" y="10"/>
            <a:ext cx="4003019" cy="3388883"/>
          </a:xfrm>
          <a:prstGeom prst="rect">
            <a:avLst/>
          </a:prstGeom>
          <a:noFill/>
          <a:ln>
            <a:noFill/>
          </a:ln>
        </p:spPr>
      </p:pic>
      <p:pic>
        <p:nvPicPr>
          <p:cNvPr descr="A circular well is constructed from gray stones." id="92" name="Google Shape;92;p1"/>
          <p:cNvPicPr preferRelativeResize="0"/>
          <p:nvPr/>
        </p:nvPicPr>
        <p:blipFill rotWithShape="1">
          <a:blip r:embed="rId4">
            <a:alphaModFix/>
          </a:blip>
          <a:srcRect b="-2" l="3209" r="18238" t="0"/>
          <a:stretch/>
        </p:blipFill>
        <p:spPr>
          <a:xfrm>
            <a:off x="20" y="3469102"/>
            <a:ext cx="4003019" cy="3388893"/>
          </a:xfrm>
          <a:prstGeom prst="rect">
            <a:avLst/>
          </a:prstGeom>
          <a:noFill/>
          <a:ln>
            <a:noFill/>
          </a:ln>
        </p:spPr>
      </p:pic>
      <p:pic>
        <p:nvPicPr>
          <p:cNvPr descr="Many smooth rocks sit in a long, wide area, with plants growing on either side." id="93" name="Google Shape;93;p1"/>
          <p:cNvPicPr preferRelativeResize="0"/>
          <p:nvPr/>
        </p:nvPicPr>
        <p:blipFill rotWithShape="1">
          <a:blip r:embed="rId5">
            <a:alphaModFix/>
          </a:blip>
          <a:srcRect b="-1" l="15522" r="45409" t="0"/>
          <a:stretch/>
        </p:blipFill>
        <p:spPr>
          <a:xfrm>
            <a:off x="4094479" y="10"/>
            <a:ext cx="4014047" cy="6857990"/>
          </a:xfrm>
          <a:prstGeom prst="rect">
            <a:avLst/>
          </a:prstGeom>
          <a:noFill/>
          <a:ln>
            <a:noFill/>
          </a:ln>
        </p:spPr>
      </p:pic>
      <p:pic>
        <p:nvPicPr>
          <p:cNvPr descr="Two bald eagles sit on a tree branch." id="94" name="Google Shape;94;p1"/>
          <p:cNvPicPr preferRelativeResize="0"/>
          <p:nvPr/>
        </p:nvPicPr>
        <p:blipFill rotWithShape="1">
          <a:blip r:embed="rId6">
            <a:alphaModFix/>
          </a:blip>
          <a:srcRect b="-3" l="4745" r="16273" t="0"/>
          <a:stretch/>
        </p:blipFill>
        <p:spPr>
          <a:xfrm>
            <a:off x="8188960" y="10"/>
            <a:ext cx="4003039" cy="3383270"/>
          </a:xfrm>
          <a:prstGeom prst="rect">
            <a:avLst/>
          </a:prstGeom>
          <a:noFill/>
          <a:ln>
            <a:noFill/>
          </a:ln>
        </p:spPr>
      </p:pic>
      <p:pic>
        <p:nvPicPr>
          <p:cNvPr descr="A satellite orbits above the ice-covered North Pole." id="95" name="Google Shape;95;p1"/>
          <p:cNvPicPr preferRelativeResize="0"/>
          <p:nvPr/>
        </p:nvPicPr>
        <p:blipFill rotWithShape="1">
          <a:blip r:embed="rId7">
            <a:alphaModFix/>
          </a:blip>
          <a:srcRect b="-2" l="0" r="31676" t="0"/>
          <a:stretch/>
        </p:blipFill>
        <p:spPr>
          <a:xfrm>
            <a:off x="8199966" y="3469102"/>
            <a:ext cx="3992034" cy="3388893"/>
          </a:xfrm>
          <a:prstGeom prst="rect">
            <a:avLst/>
          </a:prstGeom>
          <a:noFill/>
          <a:ln>
            <a:noFill/>
          </a:ln>
        </p:spPr>
      </p:pic>
      <p:sp>
        <p:nvSpPr>
          <p:cNvPr id="96" name="Google Shape;96;p1"/>
          <p:cNvSpPr txBox="1"/>
          <p:nvPr>
            <p:ph type="ctrTitle"/>
          </p:nvPr>
        </p:nvSpPr>
        <p:spPr>
          <a:xfrm>
            <a:off x="113800" y="6040975"/>
            <a:ext cx="4178400" cy="585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sz="3200">
                <a:solidFill>
                  <a:schemeClr val="lt1"/>
                </a:solidFill>
              </a:rPr>
              <a:t>Searching for Water</a:t>
            </a:r>
            <a:endParaRPr sz="32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2"/>
          <p:cNvSpPr txBox="1"/>
          <p:nvPr>
            <p:ph idx="4294967295" type="title"/>
          </p:nvPr>
        </p:nvSpPr>
        <p:spPr>
          <a:xfrm>
            <a:off x="838200" y="-1325563"/>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Water Technologies</a:t>
            </a:r>
            <a:endParaRPr/>
          </a:p>
        </p:txBody>
      </p:sp>
      <p:pic>
        <p:nvPicPr>
          <p:cNvPr descr="In Egypt, people used the shadoof, a pole with a weight at one end and a bucket at the other, to move water." id="104" name="Google Shape;104;p2"/>
          <p:cNvPicPr preferRelativeResize="0"/>
          <p:nvPr/>
        </p:nvPicPr>
        <p:blipFill rotWithShape="1">
          <a:blip r:embed="rId3">
            <a:alphaModFix/>
          </a:blip>
          <a:srcRect b="282" l="0" r="2" t="32789"/>
          <a:stretch/>
        </p:blipFill>
        <p:spPr>
          <a:xfrm>
            <a:off x="1" y="10"/>
            <a:ext cx="6099048" cy="3428990"/>
          </a:xfrm>
          <a:prstGeom prst="rect">
            <a:avLst/>
          </a:prstGeom>
          <a:noFill/>
          <a:ln>
            <a:noFill/>
          </a:ln>
        </p:spPr>
      </p:pic>
      <p:pic>
        <p:nvPicPr>
          <p:cNvPr descr="In India, people built stepwells, underground structures with stairs leading to a source of water." id="105" name="Google Shape;105;p2"/>
          <p:cNvPicPr preferRelativeResize="0"/>
          <p:nvPr/>
        </p:nvPicPr>
        <p:blipFill rotWithShape="1">
          <a:blip r:embed="rId4">
            <a:alphaModFix/>
          </a:blip>
          <a:srcRect b="25040" l="0" r="2" t="0"/>
          <a:stretch/>
        </p:blipFill>
        <p:spPr>
          <a:xfrm>
            <a:off x="6092952" y="10"/>
            <a:ext cx="6099048" cy="3428990"/>
          </a:xfrm>
          <a:prstGeom prst="rect">
            <a:avLst/>
          </a:prstGeom>
          <a:noFill/>
          <a:ln>
            <a:noFill/>
          </a:ln>
        </p:spPr>
      </p:pic>
      <p:pic>
        <p:nvPicPr>
          <p:cNvPr descr="At Mesa Verde, people built reservoirs to store water." id="106" name="Google Shape;106;p2"/>
          <p:cNvPicPr preferRelativeResize="0"/>
          <p:nvPr/>
        </p:nvPicPr>
        <p:blipFill rotWithShape="1">
          <a:blip r:embed="rId5">
            <a:alphaModFix/>
          </a:blip>
          <a:srcRect b="4009" l="0" r="2" t="11762"/>
          <a:stretch/>
        </p:blipFill>
        <p:spPr>
          <a:xfrm>
            <a:off x="1" y="3429000"/>
            <a:ext cx="6099048" cy="3429000"/>
          </a:xfrm>
          <a:prstGeom prst="rect">
            <a:avLst/>
          </a:prstGeom>
          <a:noFill/>
          <a:ln>
            <a:noFill/>
          </a:ln>
        </p:spPr>
      </p:pic>
      <p:pic>
        <p:nvPicPr>
          <p:cNvPr descr="The Aztec city of Tenochtitlan included canals to control the flow of water." id="107" name="Google Shape;107;p2"/>
          <p:cNvPicPr preferRelativeResize="0"/>
          <p:nvPr/>
        </p:nvPicPr>
        <p:blipFill rotWithShape="1">
          <a:blip r:embed="rId6">
            <a:alphaModFix/>
          </a:blip>
          <a:srcRect b="3" l="6619" r="2" t="0"/>
          <a:stretch/>
        </p:blipFill>
        <p:spPr>
          <a:xfrm>
            <a:off x="6092952" y="3429000"/>
            <a:ext cx="6099048" cy="3429000"/>
          </a:xfrm>
          <a:prstGeom prst="rect">
            <a:avLst/>
          </a:prstGeom>
          <a:noFill/>
          <a:ln>
            <a:noFill/>
          </a:ln>
        </p:spPr>
      </p:pic>
      <p:sp>
        <p:nvSpPr>
          <p:cNvPr id="108" name="Google Shape;108;p2"/>
          <p:cNvSpPr txBox="1"/>
          <p:nvPr>
            <p:ph idx="4294967295" type="ctrTitle"/>
          </p:nvPr>
        </p:nvSpPr>
        <p:spPr>
          <a:xfrm>
            <a:off x="113800" y="6040975"/>
            <a:ext cx="4178400" cy="585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sz="3200">
                <a:solidFill>
                  <a:schemeClr val="lt1"/>
                </a:solidFill>
              </a:rPr>
              <a:t>Water Technologies</a:t>
            </a:r>
            <a:endParaRPr sz="32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2024-08-05T17:43:58Z</dcterms:created>
  <dc:creator>Derek Butterton</dc:creator>
</cp:coreProperties>
</file>