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6667B5F-805C-44FE-B60B-36B993B697EA}">
  <a:tblStyle styleId="{26667B5F-805C-44FE-B60B-36B993B697E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60" Type="http://schemas.openxmlformats.org/officeDocument/2006/relationships/slide" Target="slides/slide54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slide" Target="slides/slide45.xml"/><Relationship Id="rId50" Type="http://schemas.openxmlformats.org/officeDocument/2006/relationships/slide" Target="slides/slide44.xml"/><Relationship Id="rId53" Type="http://schemas.openxmlformats.org/officeDocument/2006/relationships/slide" Target="slides/slide47.xml"/><Relationship Id="rId52" Type="http://schemas.openxmlformats.org/officeDocument/2006/relationships/slide" Target="slides/slide46.xml"/><Relationship Id="rId11" Type="http://schemas.openxmlformats.org/officeDocument/2006/relationships/slide" Target="slides/slide5.xml"/><Relationship Id="rId55" Type="http://schemas.openxmlformats.org/officeDocument/2006/relationships/slide" Target="slides/slide49.xml"/><Relationship Id="rId10" Type="http://schemas.openxmlformats.org/officeDocument/2006/relationships/slide" Target="slides/slide4.xml"/><Relationship Id="rId54" Type="http://schemas.openxmlformats.org/officeDocument/2006/relationships/slide" Target="slides/slide48.xml"/><Relationship Id="rId13" Type="http://schemas.openxmlformats.org/officeDocument/2006/relationships/slide" Target="slides/slide7.xml"/><Relationship Id="rId57" Type="http://schemas.openxmlformats.org/officeDocument/2006/relationships/slide" Target="slides/slide51.xml"/><Relationship Id="rId12" Type="http://schemas.openxmlformats.org/officeDocument/2006/relationships/slide" Target="slides/slide6.xml"/><Relationship Id="rId56" Type="http://schemas.openxmlformats.org/officeDocument/2006/relationships/slide" Target="slides/slide50.xml"/><Relationship Id="rId15" Type="http://schemas.openxmlformats.org/officeDocument/2006/relationships/slide" Target="slides/slide9.xml"/><Relationship Id="rId59" Type="http://schemas.openxmlformats.org/officeDocument/2006/relationships/slide" Target="slides/slide53.xml"/><Relationship Id="rId14" Type="http://schemas.openxmlformats.org/officeDocument/2006/relationships/slide" Target="slides/slide8.xml"/><Relationship Id="rId58" Type="http://schemas.openxmlformats.org/officeDocument/2006/relationships/slide" Target="slides/slide5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Created by Educational Technology Network. www.edtechnetwork.com 2009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6" name="Google Shape;15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4" name="Google Shape;16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1" name="Google Shape;17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9" name="Google Shape;17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6" name="Google Shape;18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4" name="Google Shape;19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1" name="Google Shape;20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9" name="Google Shape;20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16" name="Google Shape;21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4" name="Google Shape;22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1" name="Google Shape;23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9" name="Google Shape;23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6" name="Google Shape;246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4" name="Google Shape;254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1" name="Google Shape;26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9" name="Google Shape;269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6" name="Google Shape;276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2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4" name="Google Shape;284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2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1" name="Google Shape;291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9" name="Google Shape;299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6" name="Google Shape;306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0" name="Google Shape;320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7" name="Google Shape;327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3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35" name="Google Shape;335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3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42" name="Google Shape;342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3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50" name="Google Shape;350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3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57" name="Google Shape;357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3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65" name="Google Shape;365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3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72" name="Google Shape;372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3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80" name="Google Shape;380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4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87" name="Google Shape;387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4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95" name="Google Shape;395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4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02" name="Google Shape;402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4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10" name="Google Shape;410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4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17" name="Google Shape;417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4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31" name="Google Shape;431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4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38" name="Google Shape;438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4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46" name="Google Shape;446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4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53" name="Google Shape;453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5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61" name="Google Shape;461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5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68" name="Google Shape;468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5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76" name="Google Shape;476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5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83" name="Google Shape;483;p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5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6" name="Google Shape;12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9" name="Google Shape;14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>
                <a:solidFill>
                  <a:schemeClr val="lt1"/>
                </a:solidFill>
              </a:defRPr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>
                <a:solidFill>
                  <a:schemeClr val="lt1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>
                <a:solidFill>
                  <a:schemeClr val="lt1"/>
                </a:solidFill>
              </a:defRPr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>
                <a:solidFill>
                  <a:schemeClr val="lt1"/>
                </a:solidFill>
              </a:defRPr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>
                <a:solidFill>
                  <a:schemeClr val="lt1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>
                <a:solidFill>
                  <a:schemeClr val="lt1"/>
                </a:solidFill>
              </a:defRPr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>
                <a:solidFill>
                  <a:schemeClr val="lt1"/>
                </a:solidFill>
              </a:defRPr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 sz="2800">
                <a:solidFill>
                  <a:schemeClr val="lt1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>
                <a:solidFill>
                  <a:schemeClr val="lt1"/>
                </a:solidFill>
              </a:defRPr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 sz="2000">
                <a:solidFill>
                  <a:schemeClr val="lt1"/>
                </a:solidFill>
              </a:defRPr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F56FB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29.xml"/><Relationship Id="rId22" Type="http://schemas.openxmlformats.org/officeDocument/2006/relationships/slide" Target="/ppt/slides/slide51.xml"/><Relationship Id="rId21" Type="http://schemas.openxmlformats.org/officeDocument/2006/relationships/slide" Target="/ppt/slides/slide40.xml"/><Relationship Id="rId24" Type="http://schemas.openxmlformats.org/officeDocument/2006/relationships/slide" Target="/ppt/slides/slide21.xml"/><Relationship Id="rId23" Type="http://schemas.openxmlformats.org/officeDocument/2006/relationships/slide" Target="/ppt/slides/slide1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13.xml"/><Relationship Id="rId9" Type="http://schemas.openxmlformats.org/officeDocument/2006/relationships/slide" Target="/ppt/slides/slide15.xml"/><Relationship Id="rId26" Type="http://schemas.openxmlformats.org/officeDocument/2006/relationships/slide" Target="/ppt/slides/slide42.xml"/><Relationship Id="rId25" Type="http://schemas.openxmlformats.org/officeDocument/2006/relationships/slide" Target="/ppt/slides/slide31.xml"/><Relationship Id="rId27" Type="http://schemas.openxmlformats.org/officeDocument/2006/relationships/slide" Target="/ppt/slides/slide53.xml"/><Relationship Id="rId5" Type="http://schemas.openxmlformats.org/officeDocument/2006/relationships/slide" Target="/ppt/slides/slide23.xml"/><Relationship Id="rId6" Type="http://schemas.openxmlformats.org/officeDocument/2006/relationships/slide" Target="/ppt/slides/slide34.xml"/><Relationship Id="rId7" Type="http://schemas.openxmlformats.org/officeDocument/2006/relationships/slide" Target="/ppt/slides/slide44.xml"/><Relationship Id="rId8" Type="http://schemas.openxmlformats.org/officeDocument/2006/relationships/slide" Target="/ppt/slides/slide5.xml"/><Relationship Id="rId11" Type="http://schemas.openxmlformats.org/officeDocument/2006/relationships/slide" Target="/ppt/slides/slide36.xml"/><Relationship Id="rId10" Type="http://schemas.openxmlformats.org/officeDocument/2006/relationships/slide" Target="/ppt/slides/slide25.xml"/><Relationship Id="rId13" Type="http://schemas.openxmlformats.org/officeDocument/2006/relationships/slide" Target="/ppt/slides/slide7.xml"/><Relationship Id="rId12" Type="http://schemas.openxmlformats.org/officeDocument/2006/relationships/slide" Target="/ppt/slides/slide46.xml"/><Relationship Id="rId15" Type="http://schemas.openxmlformats.org/officeDocument/2006/relationships/slide" Target="/ppt/slides/slide27.xml"/><Relationship Id="rId14" Type="http://schemas.openxmlformats.org/officeDocument/2006/relationships/slide" Target="/ppt/slides/slide17.xml"/><Relationship Id="rId17" Type="http://schemas.openxmlformats.org/officeDocument/2006/relationships/slide" Target="/ppt/slides/slide49.xml"/><Relationship Id="rId16" Type="http://schemas.openxmlformats.org/officeDocument/2006/relationships/slide" Target="/ppt/slides/slide38.xml"/><Relationship Id="rId19" Type="http://schemas.openxmlformats.org/officeDocument/2006/relationships/slide" Target="/ppt/slides/slide19.xml"/><Relationship Id="rId18" Type="http://schemas.openxmlformats.org/officeDocument/2006/relationships/slide" Target="/ppt/slides/slide9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2.xml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/>
        </p:nvSpPr>
        <p:spPr>
          <a:xfrm>
            <a:off x="990600" y="3780386"/>
            <a:ext cx="70866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Technology?</a:t>
            </a:r>
            <a:endParaRPr b="1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0" y="1143000"/>
            <a:ext cx="9144000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Technology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Trivia</a:t>
            </a:r>
            <a:endParaRPr b="1" i="0" sz="7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40 </a:t>
            </a:r>
            <a:endParaRPr/>
          </a:p>
        </p:txBody>
      </p:sp>
      <p:sp>
        <p:nvSpPr>
          <p:cNvPr id="160" name="Google Shape;160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ruler</a:t>
            </a:r>
            <a:r>
              <a:rPr lang="en-US" sz="6600"/>
              <a:t>?</a:t>
            </a:r>
            <a:endParaRPr/>
          </a:p>
          <a:p>
            <a:pPr indent="-1397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161" name="Google Shape;161;p23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50 </a:t>
            </a:r>
            <a:endParaRPr/>
          </a:p>
        </p:txBody>
      </p:sp>
      <p:sp>
        <p:nvSpPr>
          <p:cNvPr id="168" name="Google Shape;168;p2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is interactive and used to display information in the classroom.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50 </a:t>
            </a:r>
            <a:endParaRPr/>
          </a:p>
        </p:txBody>
      </p:sp>
      <p:sp>
        <p:nvSpPr>
          <p:cNvPr id="175" name="Google Shape;175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projector</a:t>
            </a:r>
            <a:r>
              <a:rPr lang="en-US" sz="6600"/>
              <a:t>? </a:t>
            </a:r>
            <a:endParaRPr sz="6600"/>
          </a:p>
          <a:p>
            <a:pPr indent="-1397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176" name="Google Shape;176;p25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10 </a:t>
            </a:r>
            <a:endParaRPr/>
          </a:p>
        </p:txBody>
      </p:sp>
      <p:sp>
        <p:nvSpPr>
          <p:cNvPr id="183" name="Google Shape;183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portable technology holds your water so you can drink it on the go.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10 </a:t>
            </a:r>
            <a:endParaRPr/>
          </a:p>
        </p:txBody>
      </p:sp>
      <p:sp>
        <p:nvSpPr>
          <p:cNvPr id="190" name="Google Shape;190;p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</a:t>
            </a:r>
            <a:endParaRPr/>
          </a:p>
          <a:p>
            <a:pPr indent="0" lvl="0" marL="0" rtl="0" algn="ctr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 u="sng"/>
              <a:t>cup/water bottle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191" name="Google Shape;191;p27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20 </a:t>
            </a:r>
            <a:endParaRPr/>
          </a:p>
        </p:txBody>
      </p:sp>
      <p:sp>
        <p:nvSpPr>
          <p:cNvPr id="198" name="Google Shape;198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is long, narrow, and flexible. It helps move water from the house to the garden.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20 </a:t>
            </a:r>
            <a:endParaRPr/>
          </a:p>
        </p:txBody>
      </p:sp>
      <p:sp>
        <p:nvSpPr>
          <p:cNvPr id="205" name="Google Shape;205;p2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</a:t>
            </a:r>
            <a:endParaRPr/>
          </a:p>
          <a:p>
            <a:pPr indent="0" lvl="0" marL="0" rtl="0" algn="ctr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 u="sng"/>
              <a:t>hose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206" name="Google Shape;206;p29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30 </a:t>
            </a:r>
            <a:endParaRPr/>
          </a:p>
        </p:txBody>
      </p:sp>
      <p:sp>
        <p:nvSpPr>
          <p:cNvPr id="213" name="Google Shape;213;p3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stops water from flowing down a river so it can be used to make electricity.</a:t>
            </a:r>
            <a:endParaRPr sz="6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30 </a:t>
            </a:r>
            <a:endParaRPr/>
          </a:p>
        </p:txBody>
      </p:sp>
      <p:sp>
        <p:nvSpPr>
          <p:cNvPr id="220" name="Google Shape;220;p3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dam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221" name="Google Shape;221;p31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40 </a:t>
            </a:r>
            <a:endParaRPr/>
          </a:p>
        </p:txBody>
      </p:sp>
      <p:sp>
        <p:nvSpPr>
          <p:cNvPr id="228" name="Google Shape;228;p3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helps people to swim and breathe underwater.</a:t>
            </a:r>
            <a:endParaRPr sz="6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5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{26667B5F-805C-44FE-B60B-36B993B697EA}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143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>
                          <a:solidFill>
                            <a:schemeClr val="lt1"/>
                          </a:solidFill>
                        </a:rPr>
                        <a:t>Technology in the Classroom</a:t>
                      </a:r>
                      <a:endParaRPr sz="2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>
                          <a:solidFill>
                            <a:schemeClr val="lt1"/>
                          </a:solidFill>
                        </a:rPr>
                        <a:t>Water Technologies</a:t>
                      </a:r>
                      <a:endParaRPr sz="2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>
                          <a:solidFill>
                            <a:schemeClr val="lt1"/>
                          </a:solidFill>
                        </a:rPr>
                        <a:t>Hi-Tech Tech</a:t>
                      </a:r>
                      <a:endParaRPr sz="2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cap="none" strike="noStrike">
                          <a:solidFill>
                            <a:schemeClr val="lt1"/>
                          </a:solidFill>
                        </a:rPr>
                        <a:t>Technology in the Home</a:t>
                      </a:r>
                      <a:endParaRPr sz="22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>
                          <a:solidFill>
                            <a:schemeClr val="lt1"/>
                          </a:solidFill>
                        </a:rPr>
                        <a:t>Process Technologies</a:t>
                      </a:r>
                      <a:endParaRPr sz="2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  <a:tr h="1143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3"/>
                        </a:rPr>
                        <a:t>10</a:t>
                      </a:r>
                      <a:endParaRPr b="0"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4"/>
                        </a:rPr>
                        <a:t>10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5"/>
                        </a:rPr>
                        <a:t>10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6"/>
                        </a:rPr>
                        <a:t>10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7"/>
                        </a:rPr>
                        <a:t>10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  <a:tr h="1143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8"/>
                        </a:rPr>
                        <a:t>20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9"/>
                        </a:rPr>
                        <a:t>20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0"/>
                        </a:rPr>
                        <a:t>20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1"/>
                        </a:rPr>
                        <a:t>20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2"/>
                        </a:rPr>
                        <a:t>20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  <a:tr h="1143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3"/>
                        </a:rPr>
                        <a:t>30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4"/>
                        </a:rPr>
                        <a:t>30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5"/>
                        </a:rPr>
                        <a:t>30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6"/>
                        </a:rPr>
                        <a:t>30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7"/>
                        </a:rPr>
                        <a:t>30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  <a:tr h="1143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8"/>
                        </a:rPr>
                        <a:t>40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19"/>
                        </a:rPr>
                        <a:t>40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20"/>
                        </a:rPr>
                        <a:t>40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21"/>
                        </a:rPr>
                        <a:t>40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22"/>
                        </a:rPr>
                        <a:t>40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  <a:tr h="1143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23"/>
                        </a:rPr>
                        <a:t>50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24"/>
                        </a:rPr>
                        <a:t>50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25"/>
                        </a:rPr>
                        <a:t>50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26"/>
                        </a:rPr>
                        <a:t>50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 cap="none" strike="noStrike">
                          <a:solidFill>
                            <a:schemeClr val="hlink"/>
                          </a:solidFill>
                          <a:hlinkClick action="ppaction://hlinksldjump" r:id="rId27"/>
                        </a:rPr>
                        <a:t>50</a:t>
                      </a:r>
                      <a:endParaRPr sz="28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40 </a:t>
            </a:r>
            <a:endParaRPr/>
          </a:p>
        </p:txBody>
      </p:sp>
      <p:sp>
        <p:nvSpPr>
          <p:cNvPr id="235" name="Google Shape;235;p3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</a:t>
            </a:r>
            <a:r>
              <a:rPr lang="en-US" sz="6600" u="sng"/>
              <a:t>SCUBA gear/snorkeling gear</a:t>
            </a:r>
            <a:r>
              <a:rPr lang="en-US" sz="6600"/>
              <a:t>?</a:t>
            </a:r>
            <a:endParaRPr sz="6600"/>
          </a:p>
          <a:p>
            <a:pPr indent="0" lvl="0" marL="0" rtl="0" algn="l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t/>
            </a:r>
            <a:endParaRPr sz="6600"/>
          </a:p>
        </p:txBody>
      </p:sp>
      <p:pic>
        <p:nvPicPr>
          <p:cNvPr descr="C:\Users\Robin\AppData\Local\Microsoft\Windows\Temporary Internet Files\Content.IE5\UKPIYV1G\MCj04421220000[1].png" id="236" name="Google Shape;236;p33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50 </a:t>
            </a:r>
            <a:endParaRPr/>
          </a:p>
        </p:txBody>
      </p:sp>
      <p:sp>
        <p:nvSpPr>
          <p:cNvPr id="243" name="Google Shape;243;p3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uses muscle power to propel a boat through the water. 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Water Technologies – 50 </a:t>
            </a:r>
            <a:endParaRPr/>
          </a:p>
        </p:txBody>
      </p:sp>
      <p:sp>
        <p:nvSpPr>
          <p:cNvPr id="250" name="Google Shape;250;p3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paddle/oar?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251" name="Google Shape;251;p35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Hi-Tech Tech – 10 </a:t>
            </a:r>
            <a:endParaRPr/>
          </a:p>
        </p:txBody>
      </p:sp>
      <p:sp>
        <p:nvSpPr>
          <p:cNvPr id="258" name="Google Shape;258;p3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uses wheels and an engine to help us travel long distances on land.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Hi-Tech Tech – 10 </a:t>
            </a:r>
            <a:endParaRPr/>
          </a:p>
        </p:txBody>
      </p:sp>
      <p:sp>
        <p:nvSpPr>
          <p:cNvPr id="265" name="Google Shape;265;p3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car/train</a:t>
            </a:r>
            <a:r>
              <a:rPr lang="en-US" sz="6600"/>
              <a:t>?</a:t>
            </a:r>
            <a:endParaRPr sz="6600" u="sng"/>
          </a:p>
        </p:txBody>
      </p:sp>
      <p:pic>
        <p:nvPicPr>
          <p:cNvPr descr="C:\Users\Robin\AppData\Local\Microsoft\Windows\Temporary Internet Files\Content.IE5\UKPIYV1G\MCj04421220000[1].png" id="266" name="Google Shape;266;p37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Hi-Tech Tech – 20 </a:t>
            </a:r>
            <a:endParaRPr/>
          </a:p>
        </p:txBody>
      </p:sp>
      <p:sp>
        <p:nvSpPr>
          <p:cNvPr id="273" name="Google Shape;273;p3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is used in airports to make sure passengers do not bring dangerous objects on board.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Hi-Tech Tech – 20 </a:t>
            </a:r>
            <a:endParaRPr/>
          </a:p>
        </p:txBody>
      </p:sp>
      <p:sp>
        <p:nvSpPr>
          <p:cNvPr id="280" name="Google Shape;280;p3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metal detector/body scanner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281" name="Google Shape;281;p39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Hi-Tech Tech – 30 </a:t>
            </a:r>
            <a:endParaRPr/>
          </a:p>
        </p:txBody>
      </p:sp>
      <p:sp>
        <p:nvSpPr>
          <p:cNvPr id="288" name="Google Shape;288;p40"/>
          <p:cNvSpPr txBox="1"/>
          <p:nvPr>
            <p:ph idx="1" type="body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n-US" sz="6000"/>
              <a:t>This pocket technology helps people to communicate over long distances</a:t>
            </a:r>
            <a:r>
              <a:rPr lang="en-US"/>
              <a:t>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Hi-Tech Tech – 30 </a:t>
            </a:r>
            <a:endParaRPr/>
          </a:p>
        </p:txBody>
      </p:sp>
      <p:sp>
        <p:nvSpPr>
          <p:cNvPr id="295" name="Google Shape;295;p4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cell phone</a:t>
            </a:r>
            <a:r>
              <a:rPr lang="en-US" sz="6600"/>
              <a:t>? 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296" name="Google Shape;296;p41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Hi-Tech Tech – 40 </a:t>
            </a:r>
            <a:endParaRPr/>
          </a:p>
        </p:txBody>
      </p:sp>
      <p:sp>
        <p:nvSpPr>
          <p:cNvPr id="303" name="Google Shape;303;p4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uses sound waves to create an image of body tissue.</a:t>
            </a:r>
            <a:endParaRPr sz="6600"/>
          </a:p>
          <a:p>
            <a:pPr indent="0" lvl="0" marL="0" rtl="0" algn="ctr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t/>
            </a:r>
            <a:endParaRPr sz="6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10 </a:t>
            </a:r>
            <a:endParaRPr/>
          </a:p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holds a piece of graphite that allows you to write.</a:t>
            </a:r>
            <a:endParaRPr sz="66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Hi-Tech Tech – 40 </a:t>
            </a:r>
            <a:endParaRPr/>
          </a:p>
        </p:txBody>
      </p:sp>
      <p:sp>
        <p:nvSpPr>
          <p:cNvPr id="310" name="Google Shape;310;p4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an </a:t>
            </a:r>
            <a:r>
              <a:rPr lang="en-US" sz="6600" u="sng"/>
              <a:t>ultrasound/sonogram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311" name="Google Shape;311;p43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7200">
                <a:solidFill>
                  <a:srgbClr val="F89108"/>
                </a:solidFill>
              </a:rPr>
              <a:t>DOUBLE POINTS</a:t>
            </a:r>
            <a:endParaRPr sz="7200"/>
          </a:p>
        </p:txBody>
      </p:sp>
      <p:sp>
        <p:nvSpPr>
          <p:cNvPr id="317" name="Google Shape;317;p44"/>
          <p:cNvSpPr txBox="1"/>
          <p:nvPr/>
        </p:nvSpPr>
        <p:spPr>
          <a:xfrm>
            <a:off x="609600" y="1219200"/>
            <a:ext cx="8229600" cy="467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RULES: </a:t>
            </a:r>
            <a:endParaRPr/>
          </a:p>
          <a:p>
            <a:pPr indent="-742950" lvl="0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AutoNum type="arabicPeriod"/>
            </a:pPr>
            <a:r>
              <a:rPr b="1" i="1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Only  the group that picked the “Double Points” question can answer. </a:t>
            </a:r>
            <a:endParaRPr/>
          </a:p>
          <a:p>
            <a:pPr indent="-742950" lvl="0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AutoNum type="arabicPeriod"/>
            </a:pPr>
            <a:r>
              <a:rPr b="1" i="1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group must wager some or all of their points BEFORE seeing the question. </a:t>
            </a:r>
            <a:endParaRPr/>
          </a:p>
          <a:p>
            <a:pPr indent="-742950" lvl="0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AutoNum type="arabicPeriod"/>
            </a:pPr>
            <a:r>
              <a:rPr b="1" i="1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group picks the next question whether or not they answer correctly. 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</a:pPr>
            <a:r>
              <a:rPr lang="en-US" sz="5400"/>
              <a:t>This technology can explore the surfaces of planets and moons. Some versions can take pictures and test samples of rock and dirt.</a:t>
            </a:r>
            <a:endParaRPr/>
          </a:p>
        </p:txBody>
      </p:sp>
      <p:sp>
        <p:nvSpPr>
          <p:cNvPr id="324" name="Google Shape;324;p45"/>
          <p:cNvSpPr txBox="1"/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7200" u="none" cap="none" strike="noStrike">
                <a:solidFill>
                  <a:srgbClr val="F89108"/>
                </a:solidFill>
                <a:latin typeface="Calibri"/>
                <a:ea typeface="Calibri"/>
                <a:cs typeface="Calibri"/>
                <a:sym typeface="Calibri"/>
              </a:rPr>
              <a:t>DOUBLE POINTS</a:t>
            </a:r>
            <a:endParaRPr b="0" i="0" sz="7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Hi-Tech Tech – 50 </a:t>
            </a:r>
            <a:endParaRPr/>
          </a:p>
        </p:txBody>
      </p:sp>
      <p:sp>
        <p:nvSpPr>
          <p:cNvPr id="331" name="Google Shape;331;p46"/>
          <p:cNvSpPr txBox="1"/>
          <p:nvPr>
            <p:ph idx="1" type="body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rover</a:t>
            </a:r>
            <a:r>
              <a:rPr lang="en-US" sz="6600"/>
              <a:t>?</a:t>
            </a:r>
            <a:endParaRPr sz="6600"/>
          </a:p>
        </p:txBody>
      </p:sp>
      <p:pic>
        <p:nvPicPr>
          <p:cNvPr descr="C:\Users\Robin\AppData\Local\Microsoft\Windows\Temporary Internet Files\Content.IE5\UKPIYV1G\MCj04421220000[1].png" id="332" name="Google Shape;332;p46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10 </a:t>
            </a:r>
            <a:endParaRPr/>
          </a:p>
        </p:txBody>
      </p:sp>
      <p:sp>
        <p:nvSpPr>
          <p:cNvPr id="339" name="Google Shape;339;p4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uses waves to heat up food faster than a traditional oven.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10 </a:t>
            </a:r>
            <a:endParaRPr/>
          </a:p>
        </p:txBody>
      </p:sp>
      <p:sp>
        <p:nvSpPr>
          <p:cNvPr id="346" name="Google Shape;346;p4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endParaRPr/>
          </a:p>
          <a:p>
            <a:pPr indent="0" lvl="0" marL="0" rtl="0" algn="ctr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 u="sng"/>
              <a:t>microwave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347" name="Google Shape;347;p48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4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20 </a:t>
            </a:r>
            <a:endParaRPr/>
          </a:p>
        </p:txBody>
      </p:sp>
      <p:sp>
        <p:nvSpPr>
          <p:cNvPr id="354" name="Google Shape;354;p4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Most versions of this technology use suction and rotating brushes to help you clean floors.</a:t>
            </a:r>
            <a:r>
              <a:rPr lang="en-US" sz="5400"/>
              <a:t> 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20 </a:t>
            </a:r>
            <a:endParaRPr/>
          </a:p>
        </p:txBody>
      </p:sp>
      <p:sp>
        <p:nvSpPr>
          <p:cNvPr id="361" name="Google Shape;361;p5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</a:t>
            </a:r>
            <a:endParaRPr/>
          </a:p>
          <a:p>
            <a:pPr indent="0" lvl="0" marL="0" rtl="0" algn="ctr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 u="sng"/>
              <a:t>vacuum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362" name="Google Shape;362;p50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30 </a:t>
            </a:r>
            <a:endParaRPr/>
          </a:p>
        </p:txBody>
      </p:sp>
      <p:sp>
        <p:nvSpPr>
          <p:cNvPr id="369" name="Google Shape;369;p5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uses blades to move air.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5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30 </a:t>
            </a:r>
            <a:endParaRPr/>
          </a:p>
        </p:txBody>
      </p:sp>
      <p:sp>
        <p:nvSpPr>
          <p:cNvPr id="376" name="Google Shape;376;p5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</a:t>
            </a:r>
            <a:endParaRPr/>
          </a:p>
          <a:p>
            <a:pPr indent="0" lvl="0" marL="0" rtl="0" algn="ctr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 u="sng"/>
              <a:t>fan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377" name="Google Shape;377;p52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10 </a:t>
            </a:r>
            <a:endParaRPr/>
          </a:p>
        </p:txBody>
      </p:sp>
      <p:sp>
        <p:nvSpPr>
          <p:cNvPr id="115" name="Google Shape;115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</a:t>
            </a:r>
            <a:endParaRPr/>
          </a:p>
          <a:p>
            <a:pPr indent="0" lvl="0" marL="0" rtl="0" algn="ctr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 u="sng"/>
              <a:t>pencil</a:t>
            </a:r>
            <a:r>
              <a:rPr lang="en-US" sz="6600"/>
              <a:t>?</a:t>
            </a:r>
            <a:endParaRPr sz="6600"/>
          </a:p>
        </p:txBody>
      </p:sp>
      <p:pic>
        <p:nvPicPr>
          <p:cNvPr descr="C:\Users\Robin\AppData\Local\Microsoft\Windows\Temporary Internet Files\Content.IE5\UKPIYV1G\MCj04421220000[1].png" id="116" name="Google Shape;116;p17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5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40 </a:t>
            </a:r>
            <a:endParaRPr/>
          </a:p>
        </p:txBody>
      </p:sp>
      <p:sp>
        <p:nvSpPr>
          <p:cNvPr id="384" name="Google Shape;384;p5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provides a comfortable place to sit and often has space for multiple people.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5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40 </a:t>
            </a:r>
            <a:endParaRPr/>
          </a:p>
        </p:txBody>
      </p:sp>
      <p:sp>
        <p:nvSpPr>
          <p:cNvPr id="391" name="Google Shape;391;p5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couch/sofa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392" name="Google Shape;392;p54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5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50 </a:t>
            </a:r>
            <a:endParaRPr/>
          </a:p>
        </p:txBody>
      </p:sp>
      <p:sp>
        <p:nvSpPr>
          <p:cNvPr id="399" name="Google Shape;399;p55"/>
          <p:cNvSpPr txBox="1"/>
          <p:nvPr>
            <p:ph idx="1" type="body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has multiple loops that blend ingredients and add air to a mixture.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5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at Home – 50 </a:t>
            </a:r>
            <a:endParaRPr/>
          </a:p>
        </p:txBody>
      </p:sp>
      <p:sp>
        <p:nvSpPr>
          <p:cNvPr id="406" name="Google Shape;406;p56"/>
          <p:cNvSpPr txBox="1"/>
          <p:nvPr>
            <p:ph idx="1" type="body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whisk</a:t>
            </a:r>
            <a:r>
              <a:rPr lang="en-US" sz="6600"/>
              <a:t>?</a:t>
            </a:r>
            <a:endParaRPr sz="6600" u="sng"/>
          </a:p>
        </p:txBody>
      </p:sp>
      <p:pic>
        <p:nvPicPr>
          <p:cNvPr descr="C:\Users\Robin\AppData\Local\Microsoft\Windows\Temporary Internet Files\Content.IE5\UKPIYV1G\MCj04421220000[1].png" id="407" name="Google Shape;407;p56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5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Technologies – 10</a:t>
            </a:r>
            <a:endParaRPr/>
          </a:p>
        </p:txBody>
      </p:sp>
      <p:sp>
        <p:nvSpPr>
          <p:cNvPr id="414" name="Google Shape;414;p5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series of steps helps to make sure your teeth are clean.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5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Technologies – 10</a:t>
            </a:r>
            <a:endParaRPr/>
          </a:p>
        </p:txBody>
      </p:sp>
      <p:sp>
        <p:nvSpPr>
          <p:cNvPr id="421" name="Google Shape;421;p5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</a:t>
            </a:r>
            <a:r>
              <a:rPr lang="en-US" sz="6600" u="sng"/>
              <a:t>brushing your teeth</a:t>
            </a:r>
            <a:r>
              <a:rPr lang="en-US" sz="6600"/>
              <a:t>?</a:t>
            </a:r>
            <a:endParaRPr sz="6600" u="sng"/>
          </a:p>
        </p:txBody>
      </p:sp>
      <p:pic>
        <p:nvPicPr>
          <p:cNvPr descr="C:\Users\Robin\AppData\Local\Microsoft\Windows\Temporary Internet Files\Content.IE5\UKPIYV1G\MCj04421220000[1].png" id="422" name="Google Shape;422;p58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59"/>
          <p:cNvSpPr txBox="1"/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8000" u="none" cap="none" strike="noStrike">
                <a:solidFill>
                  <a:srgbClr val="F89108"/>
                </a:solidFill>
                <a:latin typeface="Calibri"/>
                <a:ea typeface="Calibri"/>
                <a:cs typeface="Calibri"/>
                <a:sym typeface="Calibri"/>
              </a:rPr>
              <a:t>DOUBLE POINTS</a:t>
            </a:r>
            <a:endParaRPr/>
          </a:p>
        </p:txBody>
      </p:sp>
      <p:sp>
        <p:nvSpPr>
          <p:cNvPr id="428" name="Google Shape;428;p59"/>
          <p:cNvSpPr txBox="1"/>
          <p:nvPr/>
        </p:nvSpPr>
        <p:spPr>
          <a:xfrm>
            <a:off x="609600" y="1219200"/>
            <a:ext cx="8229600" cy="467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RULES: </a:t>
            </a:r>
            <a:endParaRPr/>
          </a:p>
          <a:p>
            <a:pPr indent="-742950" lvl="0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AutoNum type="arabicPeriod"/>
            </a:pPr>
            <a:r>
              <a:rPr b="1" i="1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Only  the group that picked the “Double Points” question can answer. </a:t>
            </a:r>
            <a:endParaRPr/>
          </a:p>
          <a:p>
            <a:pPr indent="-742950" lvl="0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AutoNum type="arabicPeriod"/>
            </a:pPr>
            <a:r>
              <a:rPr b="1" i="1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group must wager some or all of their points BEFORE seeing the question. </a:t>
            </a:r>
            <a:endParaRPr/>
          </a:p>
          <a:p>
            <a:pPr indent="-742950" lvl="0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AutoNum type="arabicPeriod"/>
            </a:pPr>
            <a:r>
              <a:rPr b="1" i="1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group picks the next question whether or not they answer correctly. 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6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series of steps helps engineers figure out how to solve problems.</a:t>
            </a:r>
            <a:endParaRPr/>
          </a:p>
        </p:txBody>
      </p:sp>
      <p:sp>
        <p:nvSpPr>
          <p:cNvPr id="435" name="Google Shape;435;p60"/>
          <p:cNvSpPr txBox="1"/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7200" u="none" cap="none" strike="noStrike">
                <a:solidFill>
                  <a:srgbClr val="F89108"/>
                </a:solidFill>
                <a:latin typeface="Calibri"/>
                <a:ea typeface="Calibri"/>
                <a:cs typeface="Calibri"/>
                <a:sym typeface="Calibri"/>
              </a:rPr>
              <a:t>DOUBLE POINTS</a:t>
            </a:r>
            <a:endParaRPr b="0" i="0" sz="7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6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Technologies – 20</a:t>
            </a:r>
            <a:endParaRPr/>
          </a:p>
        </p:txBody>
      </p:sp>
      <p:sp>
        <p:nvSpPr>
          <p:cNvPr id="442" name="Google Shape;442;p6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the </a:t>
            </a:r>
            <a:r>
              <a:rPr lang="en-US" sz="6600" u="sng"/>
              <a:t>Engineering Design Process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443" name="Google Shape;443;p61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6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Technologies – 30</a:t>
            </a:r>
            <a:endParaRPr/>
          </a:p>
        </p:txBody>
      </p:sp>
      <p:sp>
        <p:nvSpPr>
          <p:cNvPr id="450" name="Google Shape;450;p6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series of steps helps to make sure your shoes stay on your feet.</a:t>
            </a:r>
            <a:endParaRPr i="1" sz="6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20 </a:t>
            </a:r>
            <a:endParaRPr/>
          </a:p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These technologies are records of words printed on to paper. </a:t>
            </a:r>
            <a:endParaRPr sz="6600"/>
          </a:p>
          <a:p>
            <a:pPr indent="0" lvl="0" marL="0" rtl="0" algn="ctr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t/>
            </a:r>
            <a:endParaRPr sz="66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6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Technologies – 30</a:t>
            </a:r>
            <a:endParaRPr/>
          </a:p>
        </p:txBody>
      </p:sp>
      <p:sp>
        <p:nvSpPr>
          <p:cNvPr id="457" name="Google Shape;457;p6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</a:t>
            </a:r>
            <a:r>
              <a:rPr lang="en-US" sz="6600" u="sng"/>
              <a:t>tying your shoes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458" name="Google Shape;458;p63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Technologies – 40</a:t>
            </a:r>
            <a:endParaRPr/>
          </a:p>
        </p:txBody>
      </p:sp>
      <p:sp>
        <p:nvSpPr>
          <p:cNvPr id="465" name="Google Shape;465;p6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series of steps helps to make a cake come out just right.</a:t>
            </a:r>
            <a:endParaRPr sz="66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Technologies – 40 </a:t>
            </a:r>
            <a:endParaRPr/>
          </a:p>
        </p:txBody>
      </p:sp>
      <p:sp>
        <p:nvSpPr>
          <p:cNvPr id="472" name="Google Shape;472;p6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a </a:t>
            </a:r>
            <a:r>
              <a:rPr lang="en-US" sz="6600" u="sng"/>
              <a:t>recipe</a:t>
            </a:r>
            <a:r>
              <a:rPr lang="en-US" sz="6600"/>
              <a:t>?</a:t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473" name="Google Shape;473;p65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6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Technologies – 50 </a:t>
            </a:r>
            <a:endParaRPr/>
          </a:p>
        </p:txBody>
      </p:sp>
      <p:sp>
        <p:nvSpPr>
          <p:cNvPr id="480" name="Google Shape;480;p66"/>
          <p:cNvSpPr txBox="1"/>
          <p:nvPr>
            <p:ph idx="1" type="body"/>
          </p:nvPr>
        </p:nvSpPr>
        <p:spPr>
          <a:xfrm>
            <a:off x="457200" y="1219200"/>
            <a:ext cx="8229600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series of steps makes sure cans and paper are reused instead of going to landfills.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t/>
            </a:r>
            <a:endParaRPr sz="60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6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Technologies – 50 </a:t>
            </a:r>
            <a:endParaRPr/>
          </a:p>
        </p:txBody>
      </p:sp>
      <p:sp>
        <p:nvSpPr>
          <p:cNvPr id="487" name="Google Shape;487;p6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is </a:t>
            </a:r>
            <a:r>
              <a:rPr lang="en-US" sz="6600" u="sng"/>
              <a:t>recycling</a:t>
            </a:r>
            <a:r>
              <a:rPr lang="en-US" sz="6600"/>
              <a:t>?</a:t>
            </a:r>
            <a:endParaRPr/>
          </a:p>
          <a:p>
            <a:pPr indent="-1397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488" name="Google Shape;488;p67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20 </a:t>
            </a:r>
            <a:endParaRPr/>
          </a:p>
        </p:txBody>
      </p:sp>
      <p:sp>
        <p:nvSpPr>
          <p:cNvPr id="130" name="Google Shape;130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are</a:t>
            </a:r>
            <a:endParaRPr/>
          </a:p>
          <a:p>
            <a:pPr indent="0" lvl="0" marL="0" rtl="0" algn="ctr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 u="sng"/>
              <a:t>books</a:t>
            </a:r>
            <a:r>
              <a:rPr lang="en-US" sz="6600"/>
              <a:t>?</a:t>
            </a:r>
            <a:endParaRPr sz="6600"/>
          </a:p>
        </p:txBody>
      </p:sp>
      <p:pic>
        <p:nvPicPr>
          <p:cNvPr descr="C:\Users\Robin\AppData\Local\Microsoft\Windows\Temporary Internet Files\Content.IE5\UKPIYV1G\MCj04421220000[1].png" id="131" name="Google Shape;131;p19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30 </a:t>
            </a:r>
            <a:endParaRPr/>
          </a:p>
        </p:txBody>
      </p:sp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Many students use these technologies, often made of fabric, to carry things to and from school.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30 </a:t>
            </a:r>
            <a:endParaRPr/>
          </a:p>
        </p:txBody>
      </p:sp>
      <p:sp>
        <p:nvSpPr>
          <p:cNvPr id="145" name="Google Shape;145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What are </a:t>
            </a:r>
            <a:r>
              <a:rPr lang="en-US" sz="6600" u="sng"/>
              <a:t>backpacks</a:t>
            </a:r>
            <a:r>
              <a:rPr lang="en-US" sz="6600"/>
              <a:t>? 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C:\Users\Robin\AppData\Local\Microsoft\Windows\Temporary Internet Files\Content.IE5\UKPIYV1G\MCj04421220000[1].png" id="146" name="Google Shape;146;p21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Technology in the Classroom – 40 </a:t>
            </a:r>
            <a:endParaRPr/>
          </a:p>
        </p:txBody>
      </p:sp>
      <p:sp>
        <p:nvSpPr>
          <p:cNvPr id="153" name="Google Shape;153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</a:pPr>
            <a:r>
              <a:rPr lang="en-US" sz="6600"/>
              <a:t>This technology is used to accurately measure lengths of objects.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0251C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