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youtu.be/CRao0yq1LE4?si=4yUuS7cDv_yKI4uc"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youtu.be/vPkamuLqwM8?si=fC0rjr7Wp3Wa5U7X"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youtu.be/vPkamuLqwM8?si=fC0rjr7Wp3Wa5U7X" TargetMode="Externa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youtu.be/vPkamuLqwM8?si=fC0rjr7Wp3Wa5U7X" TargetMode="Externa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youtu.be/vPkamuLqwM8?si=fC0rjr7Wp3Wa5U7X"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8103389fb9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8103389fb9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a84366cbb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a84366cbb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The audio is music only, you may want to read the captions aloud for learners. Explain any unfamiliar words.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Text:</a:t>
            </a:r>
            <a:endParaRPr>
              <a:solidFill>
                <a:schemeClr val="dk1"/>
              </a:solidFill>
            </a:endParaRPr>
          </a:p>
          <a:p>
            <a:pPr indent="-298450" lvl="2" marL="457200" rtl="0" algn="l">
              <a:lnSpc>
                <a:spcPct val="115000"/>
              </a:lnSpc>
              <a:spcBef>
                <a:spcPts val="1100"/>
              </a:spcBef>
              <a:spcAft>
                <a:spcPts val="0"/>
              </a:spcAft>
              <a:buClr>
                <a:schemeClr val="dk1"/>
              </a:buClr>
              <a:buSzPts val="1100"/>
              <a:buFont typeface="Arial"/>
              <a:buChar char="■"/>
            </a:pPr>
            <a:r>
              <a:rPr lang="en" sz="1200">
                <a:solidFill>
                  <a:schemeClr val="dk1"/>
                </a:solidFill>
                <a:highlight>
                  <a:srgbClr val="FFFFFF"/>
                </a:highlight>
              </a:rPr>
              <a:t>NASA's SLS (Space Launch System) Rocket Accelerates from 0 to 17,400 MPH in just 8 minutes. </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During Launch and ascent, SLS experiences extreme pressures and temperatures. </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A flexible and durable insulation provides thermal protection for every part of the SLS in order to mitigate risks to the rocket during flight. </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At NASA's Marshall Space Flight Center in Huntsville, Alabama, technicians recently completed applying the spray-on foam insulation to the Launch Vehicle Stage and Adapter (LVSA). </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 cone-shaped LVSA connects the rocket's cores stage to its upper stage and partially encloses it.</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 LVSA will be used for Artemis III, which will return humans to the moon for the first time in more than 50 years.</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 thermal protection system foam for the LVSA is applied entirely by hand.</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It is the largest piece of SLS hardware to be hand sprayed.</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Technicians use a tool similar to a spray gun to apply thermal protection system material. </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They take turns, starting at the bottom of the spray lane moving to the top of the cone before proceeding to the next lane.</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Once it's cured, certain areas are sanded down to meet thickness requirements.</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 entire process takes several months.</a:t>
            </a:r>
            <a:endParaRPr sz="1200">
              <a:solidFill>
                <a:schemeClr val="dk1"/>
              </a:solidFill>
              <a:highlight>
                <a:srgbClr val="FFFFFF"/>
              </a:highlight>
            </a:endParaRPr>
          </a:p>
          <a:p>
            <a:pPr indent="-298450" lvl="2" marL="457200" rtl="0" algn="l">
              <a:lnSpc>
                <a:spcPct val="115000"/>
              </a:lnSpc>
              <a:spcBef>
                <a:spcPts val="0"/>
              </a:spcBef>
              <a:spcAft>
                <a:spcPts val="0"/>
              </a:spcAft>
              <a:buClr>
                <a:schemeClr val="dk1"/>
              </a:buClr>
              <a:buSzPts val="1100"/>
              <a:buFont typeface="Arial"/>
              <a:buChar char="■"/>
            </a:pPr>
            <a:r>
              <a:rPr lang="en" sz="1200">
                <a:solidFill>
                  <a:schemeClr val="dk1"/>
                </a:solidFill>
                <a:highlight>
                  <a:srgbClr val="FFFFFF"/>
                </a:highlight>
              </a:rPr>
              <a:t>The LVSA is fully manufactured at Marshall by NASA and lead contractor Teledyne Brown Engineering. </a:t>
            </a:r>
            <a:endParaRPr sz="1200">
              <a:solidFill>
                <a:schemeClr val="dk1"/>
              </a:solidFill>
              <a:highlight>
                <a:srgbClr val="FFFFFF"/>
              </a:highlight>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Full video: NASA has big ‘guns’ to study micrometeorite &amp; space debris impacts - See test fires (4:11)</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 Credit: NASA’s Goddard Space Flight Center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James Tralie (ADNET):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Editor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Sam Molleur (NASA/JPL):</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Dave Hendon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Videographer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Support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Marcus Sandy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Manager, White Sands Hypervelocity Testing</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Dennis Garcia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.50-Caliber Test Conductor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Russ Stein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Micrometeoroid Protection System Product Design Lead</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Bruno Sarli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System Engineer for CCRS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Art Pardo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Lead Electrical Technician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Animations from NASA/CILabs, NASA/JPL, and ESA.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a84366cbb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a84366cbb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The audio is music only, you may want to read the captions aloud for learners. Explain any unfamiliar words.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99b1cfaf6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99b1cfaf6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99b1cfaf6d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99b1cfaf6d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Full video: NASA has big ‘guns’ to study micrometeorite &amp; space debris impacts - See test fires (4:11)</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 Credit: NASA’s Goddard Space Flight Center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James Tralie (ADNET):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Editor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Sam Molleur (NASA/JPL):</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Dave Hendon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Videographer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Support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Marcus Sandy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Manager, White Sands Hypervelocity Testing</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Dennis Garcia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.50-Caliber Test Conductor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Russ Stein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Micrometeoroid Protection System Product Design Lead</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Bruno Sarli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System Engineer for CCRS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Art Pardo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Lead Electrical Technician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Animations from NASA/CILabs, NASA/JPL, and ESA.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99b1cfaf6d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99b1cfaf6d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99b1cfaf6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99b1cfaf6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99b1cfaf6d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99b1cfaf6d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Lunar Dust is Difficult…</a:t>
            </a:r>
            <a:endParaRPr>
              <a:solidFill>
                <a:schemeClr val="dk1"/>
              </a:solidFill>
            </a:endParaRPr>
          </a:p>
          <a:p>
            <a:pPr indent="0" lvl="0" marL="0" rtl="0" algn="l">
              <a:spcBef>
                <a:spcPts val="0"/>
              </a:spcBef>
              <a:spcAft>
                <a:spcPts val="0"/>
              </a:spcAft>
              <a:buNone/>
            </a:pPr>
            <a:r>
              <a:rPr lang="en"/>
              <a:t>NASA Johnson Sep 28, 2023</a:t>
            </a:r>
            <a:endParaRPr/>
          </a:p>
          <a:p>
            <a:pPr indent="0" lvl="0" marL="0" rtl="0" algn="l">
              <a:spcBef>
                <a:spcPts val="0"/>
              </a:spcBef>
              <a:spcAft>
                <a:spcPts val="0"/>
              </a:spcAft>
              <a:buNone/>
            </a:pPr>
            <a:r>
              <a:rPr lang="en"/>
              <a:t>Full video (2:40) : </a:t>
            </a:r>
            <a:r>
              <a:rPr lang="en" u="sng">
                <a:solidFill>
                  <a:schemeClr val="hlink"/>
                </a:solidFill>
                <a:hlinkClick r:id="rId2"/>
              </a:rPr>
              <a:t>https://youtu.be/CRao0yq1LE4?si=4yUuS7cDv_yKI4uc</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t>What is NASA doing to address the issue of lunar dust? The Lunar Development and Test Facility at NASA’s Johnson Space Center will test spacesuits, spacecraft components, and hardware with conditions similar to those found on the Moon. Teams will also be able to experiment with regolith simulant and vacuum chambers to help NASA develop dust mitigation technologies and countermeasures.</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https://www.nasa.gov/centers/johnson/home/index.html</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Join NASA as we go forward to the Moon and on to Mars -- discover the latest on Earth, the Solar System and beyond with a weekly update in your inbox.</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Subscribe at: www.nasa.gov/subscribe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99b1cfaf6d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99b1cfaf6d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99b1cfaf6d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99b1cfaf6d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a8bf01e1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a8bf01e1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Full video: </a:t>
            </a:r>
            <a:r>
              <a:rPr lang="en" u="sng">
                <a:solidFill>
                  <a:schemeClr val="hlink"/>
                </a:solidFill>
                <a:hlinkClick r:id="rId2"/>
              </a:rPr>
              <a:t>Spacesuits for the Next Explorers (Full feature)</a:t>
            </a:r>
            <a:r>
              <a:rPr lang="en"/>
              <a:t> (12:02)</a:t>
            </a:r>
            <a:endParaRPr/>
          </a:p>
          <a:p>
            <a:pPr indent="0" lvl="0" marL="0" rtl="0" algn="l">
              <a:spcBef>
                <a:spcPts val="0"/>
              </a:spcBef>
              <a:spcAft>
                <a:spcPts val="0"/>
              </a:spcAft>
              <a:buClr>
                <a:schemeClr val="dk1"/>
              </a:buClr>
              <a:buSzPts val="1100"/>
              <a:buFont typeface="Arial"/>
              <a:buNone/>
            </a:pPr>
            <a:r>
              <a:rPr lang="en"/>
              <a:t>NASA Johnson Space Center</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Get a behind the scenes look at the creation of NASA’s new spacesuit, the xEMU (Exploration Extravehicular Mobility Unit).  In this full feature, you’ll discover how the spacesuit is being built for NASA’s new missions beyond low-Earth orbit, looking forward to astronauts walking on the Moon and Mars and exploring in person.  Testing for the suit takes place in the desert, underwater, and in unique NASA laboratories that can simulate the gravity of the Moon, Mars, or no gravity at all.  The end result will be a spacesuit that has more flexibility, more power and more capability to allow astronauts to explore like never before.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 For more information, visit:  www.nasa.gov/suitup</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a8bf01e14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a8bf01e14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a8bf01e14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a8bf01e14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Full video: </a:t>
            </a:r>
            <a:r>
              <a:rPr lang="en" u="sng">
                <a:solidFill>
                  <a:schemeClr val="hlink"/>
                </a:solidFill>
                <a:hlinkClick r:id="rId2"/>
              </a:rPr>
              <a:t>Spacesuits for the Next Explorers (Full feature)</a:t>
            </a:r>
            <a:r>
              <a:rPr lang="en">
                <a:solidFill>
                  <a:schemeClr val="dk1"/>
                </a:solidFill>
              </a:rPr>
              <a:t> (12:02)</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NASA Johnson Space Center</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99b1cfaf6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99b1cfaf6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a8bf01e14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a8bf01e14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Full video: </a:t>
            </a:r>
            <a:r>
              <a:rPr lang="en" u="sng">
                <a:solidFill>
                  <a:schemeClr val="hlink"/>
                </a:solidFill>
                <a:hlinkClick r:id="rId2"/>
              </a:rPr>
              <a:t>Spacesuits for the Next Explorers (Full feature)</a:t>
            </a:r>
            <a:r>
              <a:rPr lang="en"/>
              <a:t> (12:02)</a:t>
            </a:r>
            <a:endParaRPr/>
          </a:p>
          <a:p>
            <a:pPr indent="0" lvl="0" marL="0" rtl="0" algn="l">
              <a:spcBef>
                <a:spcPts val="0"/>
              </a:spcBef>
              <a:spcAft>
                <a:spcPts val="0"/>
              </a:spcAft>
              <a:buClr>
                <a:schemeClr val="dk1"/>
              </a:buClr>
              <a:buSzPts val="1100"/>
              <a:buFont typeface="Arial"/>
              <a:buNone/>
            </a:pPr>
            <a:r>
              <a:rPr lang="en"/>
              <a:t>NASA Johnson Space Center</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Get a behind the scenes look at the creation of NASA’s new spacesuit, the xEMU (Exploration Extravehicular Mobility Unit).  In this full feature, you’ll discover how the spacesuit is being built for NASA’s new missions beyond low-Earth orbit, looking forward to astronauts walking on the Moon and Mars and exploring in person.  Testing for the suit takes place in the desert, underwater, and in unique NASA laboratories that can simulate the gravity of the Moon, Mars, or no gravity at all.  The end result will be a spacesuit that has more flexibility, more power and more capability to allow astronauts to explore like never before.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rPr lang="en"/>
              <a:t> For more information, visit:  www.nasa.gov/suitup</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a8bf01e14c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a8bf01e14c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Full video: </a:t>
            </a:r>
            <a:r>
              <a:rPr lang="en" u="sng">
                <a:solidFill>
                  <a:schemeClr val="hlink"/>
                </a:solidFill>
                <a:hlinkClick r:id="rId2"/>
              </a:rPr>
              <a:t>Spacesuits for the Next Explorers (Full feature)</a:t>
            </a:r>
            <a:r>
              <a:rPr lang="en">
                <a:solidFill>
                  <a:schemeClr val="dk1"/>
                </a:solidFill>
              </a:rPr>
              <a:t> (12:02)</a:t>
            </a:r>
            <a:endParaRPr>
              <a:solidFill>
                <a:schemeClr val="dk1"/>
              </a:solidFill>
            </a:endParaRPr>
          </a:p>
          <a:p>
            <a:pPr indent="0" lvl="0" marL="0" rtl="0" algn="l">
              <a:spcBef>
                <a:spcPts val="0"/>
              </a:spcBef>
              <a:spcAft>
                <a:spcPts val="0"/>
              </a:spcAft>
              <a:buNone/>
            </a:pPr>
            <a:r>
              <a:rPr lang="en">
                <a:solidFill>
                  <a:schemeClr val="dk1"/>
                </a:solidFill>
              </a:rPr>
              <a:t>NASA Johnson Space Center</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a8bf01e14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a8bf01e14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828d92413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828d92413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99b1cfaf6d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99b1cfaf6d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NOTE: </a:t>
            </a:r>
            <a:r>
              <a:rPr lang="en">
                <a:solidFill>
                  <a:schemeClr val="dk1"/>
                </a:solidFill>
              </a:rPr>
              <a:t>Audio refers to the speed as “25 times faster than a 44 Mag,” a type of gun. Consider muting for your students.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Full video: NASA has big ‘guns’ to study micrometeorite &amp; space debris impacts - See test fires (4:11)</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 Credit: NASA’s Goddard Space Flight Center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James Tralie (ADNET):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Lead Editor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Sam Molleur (NASA/JPL):</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Producer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Videographer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Dave Hendon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Videographer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Support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Marcus Sandy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Manager, White Sands Hypervelocity Testing</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Dennis Garcia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.50-Caliber Test Conductor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Russ Stein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Micrometeoroid Protection System Product Design Lead</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Bruno Sarli (NASA/Goddard):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System Engineer for CCRS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Art Pardo (NASA/White Sands):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White Sands Lead Electrical Technician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rPr lang="en">
                <a:solidFill>
                  <a:schemeClr val="dk1"/>
                </a:solidFill>
              </a:rPr>
              <a:t>Animations from NASA/CILabs, NASA/JPL, and ESA.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99b1cfaf6d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99b1cfaf6d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TO EDUCATOR: Mute the </a:t>
            </a:r>
            <a:r>
              <a:rPr lang="en"/>
              <a:t>audio</a:t>
            </a:r>
            <a:r>
              <a:rPr lang="en"/>
              <a:t> to avoid a gun reference. (“25 times faster than a 44 Mag,” a type of gun.)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99b1cfaf6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99b1cfaf6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a84366cb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a84366cb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Updated schedule: Artemis astronauts will go to the moon no sooner than 2026.</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Spacesuits are personalized spaceships that mimic all of the protections from the harsh environment of space and the basic resources that Earth and its atmosphere provide.</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Spacesuit Engineers Amy Ross, Kristine Davis and Dustin Gohmert showcase the advanced features of the next generation spacesuits that will be worn by astronauts as they explore the Moon as part of the Artemis program.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Submit question below using #AskNASA and subscribe to learn more from our experts.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a84366cbb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a84366cbb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Updated schedule: Artemis astronauts will go to the moon no sooner than 2026.</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99b1cfaf6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99b1cfaf6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634000" y="744575"/>
            <a:ext cx="8198400" cy="12207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4921125" y="2987875"/>
            <a:ext cx="34680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800"/>
              <a:buNone/>
              <a:defRPr sz="28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13" name="Google Shape;13;p2"/>
          <p:cNvPicPr preferRelativeResize="0"/>
          <p:nvPr/>
        </p:nvPicPr>
        <p:blipFill>
          <a:blip r:embed="rId2">
            <a:alphaModFix/>
          </a:blip>
          <a:stretch>
            <a:fillRect/>
          </a:stretch>
        </p:blipFill>
        <p:spPr>
          <a:xfrm>
            <a:off x="152400" y="1865875"/>
            <a:ext cx="4145725" cy="31093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1" name="Shape 51"/>
        <p:cNvGrpSpPr/>
        <p:nvPr/>
      </p:nvGrpSpPr>
      <p:grpSpPr>
        <a:xfrm>
          <a:off x="0" y="0"/>
          <a:ext cx="0" cy="0"/>
          <a:chOff x="0" y="0"/>
          <a:chExt cx="0" cy="0"/>
        </a:xfrm>
      </p:grpSpPr>
      <p:sp>
        <p:nvSpPr>
          <p:cNvPr id="52" name="Google Shape;52;p11"/>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11"/>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dk1"/>
              </a:buClr>
              <a:buSzPts val="1200"/>
              <a:buChar char="●"/>
              <a:defRPr sz="1200">
                <a:solidFill>
                  <a:schemeClr val="dk1"/>
                </a:solidFill>
              </a:defRPr>
            </a:lvl1pPr>
            <a:lvl2pPr indent="-304800" lvl="1" marL="914400">
              <a:spcBef>
                <a:spcPts val="0"/>
              </a:spcBef>
              <a:spcAft>
                <a:spcPts val="0"/>
              </a:spcAft>
              <a:buClr>
                <a:schemeClr val="dk1"/>
              </a:buClr>
              <a:buSzPts val="1200"/>
              <a:buChar char="○"/>
              <a:defRPr sz="1200">
                <a:solidFill>
                  <a:schemeClr val="dk1"/>
                </a:solidFill>
              </a:defRPr>
            </a:lvl2pPr>
            <a:lvl3pPr indent="-304800" lvl="2" marL="1371600">
              <a:spcBef>
                <a:spcPts val="0"/>
              </a:spcBef>
              <a:spcAft>
                <a:spcPts val="0"/>
              </a:spcAft>
              <a:buClr>
                <a:schemeClr val="dk1"/>
              </a:buClr>
              <a:buSzPts val="1200"/>
              <a:buChar char="■"/>
              <a:defRPr sz="1200">
                <a:solidFill>
                  <a:schemeClr val="dk1"/>
                </a:solidFill>
              </a:defRPr>
            </a:lvl3pPr>
            <a:lvl4pPr indent="-304800" lvl="3" marL="1828800">
              <a:spcBef>
                <a:spcPts val="0"/>
              </a:spcBef>
              <a:spcAft>
                <a:spcPts val="0"/>
              </a:spcAft>
              <a:buClr>
                <a:schemeClr val="dk1"/>
              </a:buClr>
              <a:buSzPts val="1200"/>
              <a:buChar char="●"/>
              <a:defRPr sz="1200">
                <a:solidFill>
                  <a:schemeClr val="dk1"/>
                </a:solidFill>
              </a:defRPr>
            </a:lvl4pPr>
            <a:lvl5pPr indent="-304800" lvl="4" marL="2286000">
              <a:spcBef>
                <a:spcPts val="0"/>
              </a:spcBef>
              <a:spcAft>
                <a:spcPts val="0"/>
              </a:spcAft>
              <a:buClr>
                <a:schemeClr val="dk1"/>
              </a:buClr>
              <a:buSzPts val="1200"/>
              <a:buChar char="○"/>
              <a:defRPr sz="1200">
                <a:solidFill>
                  <a:schemeClr val="dk1"/>
                </a:solidFill>
              </a:defRPr>
            </a:lvl5pPr>
            <a:lvl6pPr indent="-304800" lvl="5" marL="2743200">
              <a:spcBef>
                <a:spcPts val="0"/>
              </a:spcBef>
              <a:spcAft>
                <a:spcPts val="0"/>
              </a:spcAft>
              <a:buClr>
                <a:schemeClr val="dk1"/>
              </a:buClr>
              <a:buSzPts val="1200"/>
              <a:buChar char="■"/>
              <a:defRPr sz="1200">
                <a:solidFill>
                  <a:schemeClr val="dk1"/>
                </a:solidFill>
              </a:defRPr>
            </a:lvl6pPr>
            <a:lvl7pPr indent="-304800" lvl="6" marL="3200400">
              <a:spcBef>
                <a:spcPts val="0"/>
              </a:spcBef>
              <a:spcAft>
                <a:spcPts val="0"/>
              </a:spcAft>
              <a:buClr>
                <a:schemeClr val="dk1"/>
              </a:buClr>
              <a:buSzPts val="1200"/>
              <a:buChar char="●"/>
              <a:defRPr sz="1200">
                <a:solidFill>
                  <a:schemeClr val="dk1"/>
                </a:solidFill>
              </a:defRPr>
            </a:lvl7pPr>
            <a:lvl8pPr indent="-304800" lvl="7" marL="3657600">
              <a:spcBef>
                <a:spcPts val="0"/>
              </a:spcBef>
              <a:spcAft>
                <a:spcPts val="0"/>
              </a:spcAft>
              <a:buClr>
                <a:schemeClr val="dk1"/>
              </a:buClr>
              <a:buSzPts val="1200"/>
              <a:buChar char="○"/>
              <a:defRPr sz="1200">
                <a:solidFill>
                  <a:schemeClr val="dk1"/>
                </a:solidFill>
              </a:defRPr>
            </a:lvl8pPr>
            <a:lvl9pPr indent="-304800" lvl="8" marL="4114800">
              <a:spcBef>
                <a:spcPts val="0"/>
              </a:spcBef>
              <a:spcAft>
                <a:spcPts val="0"/>
              </a:spcAft>
              <a:buClr>
                <a:schemeClr val="dk1"/>
              </a:buClr>
              <a:buSzPts val="1200"/>
              <a:buChar char="■"/>
              <a:defRPr sz="1200">
                <a:solidFill>
                  <a:schemeClr val="dk1"/>
                </a:solidFill>
              </a:defRPr>
            </a:lvl9pPr>
          </a:lstStyle>
          <a:p/>
        </p:txBody>
      </p:sp>
      <p:sp>
        <p:nvSpPr>
          <p:cNvPr id="54" name="Google Shape;54;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5" name="Shape 55"/>
        <p:cNvGrpSpPr/>
        <p:nvPr/>
      </p:nvGrpSpPr>
      <p:grpSpPr>
        <a:xfrm>
          <a:off x="0" y="0"/>
          <a:ext cx="0" cy="0"/>
          <a:chOff x="0" y="0"/>
          <a:chExt cx="0" cy="0"/>
        </a:xfrm>
      </p:grpSpPr>
      <p:sp>
        <p:nvSpPr>
          <p:cNvPr id="56" name="Google Shape;56;p12"/>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8" name="Shape 58"/>
        <p:cNvGrpSpPr/>
        <p:nvPr/>
      </p:nvGrpSpPr>
      <p:grpSpPr>
        <a:xfrm>
          <a:off x="0" y="0"/>
          <a:ext cx="0" cy="0"/>
          <a:chOff x="0" y="0"/>
          <a:chExt cx="0" cy="0"/>
        </a:xfrm>
      </p:grpSpPr>
      <p:sp>
        <p:nvSpPr>
          <p:cNvPr id="59" name="Google Shape;59;p1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1" name="Google Shape;61;p13"/>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2" name="Google Shape;62;p13"/>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63" name="Google Shape;63;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4" name="Shape 64"/>
        <p:cNvGrpSpPr/>
        <p:nvPr/>
      </p:nvGrpSpPr>
      <p:grpSpPr>
        <a:xfrm>
          <a:off x="0" y="0"/>
          <a:ext cx="0" cy="0"/>
          <a:chOff x="0" y="0"/>
          <a:chExt cx="0" cy="0"/>
        </a:xfrm>
      </p:grpSpPr>
      <p:sp>
        <p:nvSpPr>
          <p:cNvPr id="65" name="Google Shape;65;p14"/>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1800"/>
              <a:buNone/>
              <a:defRPr>
                <a:solidFill>
                  <a:schemeClr val="dk1"/>
                </a:solidFill>
              </a:defRPr>
            </a:lvl1pPr>
          </a:lstStyle>
          <a:p/>
        </p:txBody>
      </p:sp>
      <p:sp>
        <p:nvSpPr>
          <p:cNvPr id="66" name="Google Shape;66;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7" name="Shape 67"/>
        <p:cNvGrpSpPr/>
        <p:nvPr/>
      </p:nvGrpSpPr>
      <p:grpSpPr>
        <a:xfrm>
          <a:off x="0" y="0"/>
          <a:ext cx="0" cy="0"/>
          <a:chOff x="0" y="0"/>
          <a:chExt cx="0" cy="0"/>
        </a:xfrm>
      </p:grpSpPr>
      <p:sp>
        <p:nvSpPr>
          <p:cNvPr id="68" name="Google Shape;68;p1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9" name="Google Shape;69;p15"/>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1" name="Shape 71"/>
        <p:cNvGrpSpPr/>
        <p:nvPr/>
      </p:nvGrpSpPr>
      <p:grpSpPr>
        <a:xfrm>
          <a:off x="0" y="0"/>
          <a:ext cx="0" cy="0"/>
          <a:chOff x="0" y="0"/>
          <a:chExt cx="0" cy="0"/>
        </a:xfrm>
      </p:grpSpPr>
      <p:sp>
        <p:nvSpPr>
          <p:cNvPr id="72" name="Google Shape;72;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17" name="Google Shape;17;p3"/>
          <p:cNvPicPr preferRelativeResize="0"/>
          <p:nvPr/>
        </p:nvPicPr>
        <p:blipFill>
          <a:blip r:embed="rId2">
            <a:alphaModFix/>
          </a:blip>
          <a:stretch>
            <a:fillRect/>
          </a:stretch>
        </p:blipFill>
        <p:spPr>
          <a:xfrm>
            <a:off x="152400" y="152400"/>
            <a:ext cx="8839199" cy="1151112"/>
          </a:xfrm>
          <a:prstGeom prst="rect">
            <a:avLst/>
          </a:prstGeom>
          <a:noFill/>
          <a:ln>
            <a:noFill/>
          </a:ln>
        </p:spPr>
      </p:pic>
      <p:pic>
        <p:nvPicPr>
          <p:cNvPr id="18" name="Google Shape;18;p3"/>
          <p:cNvPicPr preferRelativeResize="0"/>
          <p:nvPr/>
        </p:nvPicPr>
        <p:blipFill>
          <a:blip r:embed="rId3">
            <a:alphaModFix/>
          </a:blip>
          <a:stretch>
            <a:fillRect/>
          </a:stretch>
        </p:blipFill>
        <p:spPr>
          <a:xfrm>
            <a:off x="152400" y="3840000"/>
            <a:ext cx="8839198" cy="121189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1">
  <p:cSld name="TITLE_AND_BODY_1">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5" name="Google Shape;25;p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Clr>
                <a:schemeClr val="dk1"/>
              </a:buClr>
              <a:buSzPts val="1800"/>
              <a:buChar char="●"/>
              <a:defRPr>
                <a:solidFill>
                  <a:schemeClr val="dk1"/>
                </a:solidFill>
              </a:defRPr>
            </a:lvl1pPr>
            <a:lvl2pPr indent="-317500" lvl="1" marL="914400" rtl="0">
              <a:spcBef>
                <a:spcPts val="0"/>
              </a:spcBef>
              <a:spcAft>
                <a:spcPts val="0"/>
              </a:spcAft>
              <a:buClr>
                <a:schemeClr val="dk1"/>
              </a:buClr>
              <a:buSzPts val="1400"/>
              <a:buChar char="○"/>
              <a:defRPr>
                <a:solidFill>
                  <a:schemeClr val="dk1"/>
                </a:solidFill>
              </a:defRPr>
            </a:lvl2pPr>
            <a:lvl3pPr indent="-317500" lvl="2" marL="1371600" rtl="0">
              <a:spcBef>
                <a:spcPts val="0"/>
              </a:spcBef>
              <a:spcAft>
                <a:spcPts val="0"/>
              </a:spcAft>
              <a:buClr>
                <a:schemeClr val="dk1"/>
              </a:buClr>
              <a:buSzPts val="1400"/>
              <a:buChar char="■"/>
              <a:defRPr>
                <a:solidFill>
                  <a:schemeClr val="dk1"/>
                </a:solidFill>
              </a:defRPr>
            </a:lvl3pPr>
            <a:lvl4pPr indent="-317500" lvl="3" marL="1828800" rtl="0">
              <a:spcBef>
                <a:spcPts val="0"/>
              </a:spcBef>
              <a:spcAft>
                <a:spcPts val="0"/>
              </a:spcAft>
              <a:buClr>
                <a:schemeClr val="dk1"/>
              </a:buClr>
              <a:buSzPts val="1400"/>
              <a:buChar char="●"/>
              <a:defRPr>
                <a:solidFill>
                  <a:schemeClr val="dk1"/>
                </a:solidFill>
              </a:defRPr>
            </a:lvl4pPr>
            <a:lvl5pPr indent="-317500" lvl="4" marL="2286000" rtl="0">
              <a:spcBef>
                <a:spcPts val="0"/>
              </a:spcBef>
              <a:spcAft>
                <a:spcPts val="0"/>
              </a:spcAft>
              <a:buClr>
                <a:schemeClr val="dk1"/>
              </a:buClr>
              <a:buSzPts val="1400"/>
              <a:buChar char="○"/>
              <a:defRPr>
                <a:solidFill>
                  <a:schemeClr val="dk1"/>
                </a:solidFill>
              </a:defRPr>
            </a:lvl5pPr>
            <a:lvl6pPr indent="-317500" lvl="5" marL="2743200" rtl="0">
              <a:spcBef>
                <a:spcPts val="0"/>
              </a:spcBef>
              <a:spcAft>
                <a:spcPts val="0"/>
              </a:spcAft>
              <a:buClr>
                <a:schemeClr val="dk1"/>
              </a:buClr>
              <a:buSzPts val="1400"/>
              <a:buChar char="■"/>
              <a:defRPr>
                <a:solidFill>
                  <a:schemeClr val="dk1"/>
                </a:solidFill>
              </a:defRPr>
            </a:lvl6pPr>
            <a:lvl7pPr indent="-317500" lvl="6" marL="3200400" rtl="0">
              <a:spcBef>
                <a:spcPts val="0"/>
              </a:spcBef>
              <a:spcAft>
                <a:spcPts val="0"/>
              </a:spcAft>
              <a:buClr>
                <a:schemeClr val="dk1"/>
              </a:buClr>
              <a:buSzPts val="1400"/>
              <a:buChar char="●"/>
              <a:defRPr>
                <a:solidFill>
                  <a:schemeClr val="dk1"/>
                </a:solidFill>
              </a:defRPr>
            </a:lvl7pPr>
            <a:lvl8pPr indent="-317500" lvl="7" marL="3657600" rtl="0">
              <a:spcBef>
                <a:spcPts val="0"/>
              </a:spcBef>
              <a:spcAft>
                <a:spcPts val="0"/>
              </a:spcAft>
              <a:buClr>
                <a:schemeClr val="dk1"/>
              </a:buClr>
              <a:buSzPts val="1400"/>
              <a:buChar char="○"/>
              <a:defRPr>
                <a:solidFill>
                  <a:schemeClr val="dk1"/>
                </a:solidFill>
              </a:defRPr>
            </a:lvl8pPr>
            <a:lvl9pPr indent="-317500" lvl="8" marL="4114800" rtl="0">
              <a:spcBef>
                <a:spcPts val="0"/>
              </a:spcBef>
              <a:spcAft>
                <a:spcPts val="0"/>
              </a:spcAft>
              <a:buClr>
                <a:schemeClr val="dk1"/>
              </a:buClr>
              <a:buSzPts val="1400"/>
              <a:buChar char="■"/>
              <a:defRPr>
                <a:solidFill>
                  <a:schemeClr val="dk1"/>
                </a:solidFill>
              </a:defRPr>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27" name="Google Shape;27;p5"/>
          <p:cNvPicPr preferRelativeResize="0"/>
          <p:nvPr/>
        </p:nvPicPr>
        <p:blipFill>
          <a:blip r:embed="rId2">
            <a:alphaModFix/>
          </a:blip>
          <a:stretch>
            <a:fillRect/>
          </a:stretch>
        </p:blipFill>
        <p:spPr>
          <a:xfrm>
            <a:off x="473925" y="4407400"/>
            <a:ext cx="8070876" cy="68602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Clr>
                <a:schemeClr val="dk1"/>
              </a:buClr>
              <a:buSzPts val="1400"/>
              <a:buChar char="●"/>
              <a:defRPr sz="1400">
                <a:solidFill>
                  <a:schemeClr val="dk1"/>
                </a:solidFill>
              </a:defRPr>
            </a:lvl1pPr>
            <a:lvl2pPr indent="-304800" lvl="1" marL="914400">
              <a:spcBef>
                <a:spcPts val="0"/>
              </a:spcBef>
              <a:spcAft>
                <a:spcPts val="0"/>
              </a:spcAft>
              <a:buClr>
                <a:schemeClr val="dk1"/>
              </a:buClr>
              <a:buSzPts val="1200"/>
              <a:buChar char="○"/>
              <a:defRPr sz="1200">
                <a:solidFill>
                  <a:schemeClr val="dk1"/>
                </a:solidFill>
              </a:defRPr>
            </a:lvl2pPr>
            <a:lvl3pPr indent="-304800" lvl="2" marL="1371600">
              <a:spcBef>
                <a:spcPts val="0"/>
              </a:spcBef>
              <a:spcAft>
                <a:spcPts val="0"/>
              </a:spcAft>
              <a:buClr>
                <a:schemeClr val="dk1"/>
              </a:buClr>
              <a:buSzPts val="1200"/>
              <a:buChar char="■"/>
              <a:defRPr sz="1200">
                <a:solidFill>
                  <a:schemeClr val="dk1"/>
                </a:solidFill>
              </a:defRPr>
            </a:lvl3pPr>
            <a:lvl4pPr indent="-304800" lvl="3" marL="1828800">
              <a:spcBef>
                <a:spcPts val="0"/>
              </a:spcBef>
              <a:spcAft>
                <a:spcPts val="0"/>
              </a:spcAft>
              <a:buClr>
                <a:schemeClr val="dk1"/>
              </a:buClr>
              <a:buSzPts val="1200"/>
              <a:buChar char="●"/>
              <a:defRPr sz="1200">
                <a:solidFill>
                  <a:schemeClr val="dk1"/>
                </a:solidFill>
              </a:defRPr>
            </a:lvl4pPr>
            <a:lvl5pPr indent="-304800" lvl="4" marL="2286000">
              <a:spcBef>
                <a:spcPts val="0"/>
              </a:spcBef>
              <a:spcAft>
                <a:spcPts val="0"/>
              </a:spcAft>
              <a:buClr>
                <a:schemeClr val="dk1"/>
              </a:buClr>
              <a:buSzPts val="1200"/>
              <a:buChar char="○"/>
              <a:defRPr sz="1200">
                <a:solidFill>
                  <a:schemeClr val="dk1"/>
                </a:solidFill>
              </a:defRPr>
            </a:lvl5pPr>
            <a:lvl6pPr indent="-304800" lvl="5" marL="2743200">
              <a:spcBef>
                <a:spcPts val="0"/>
              </a:spcBef>
              <a:spcAft>
                <a:spcPts val="0"/>
              </a:spcAft>
              <a:buClr>
                <a:schemeClr val="dk1"/>
              </a:buClr>
              <a:buSzPts val="1200"/>
              <a:buChar char="■"/>
              <a:defRPr sz="1200">
                <a:solidFill>
                  <a:schemeClr val="dk1"/>
                </a:solidFill>
              </a:defRPr>
            </a:lvl6pPr>
            <a:lvl7pPr indent="-304800" lvl="6" marL="3200400">
              <a:spcBef>
                <a:spcPts val="0"/>
              </a:spcBef>
              <a:spcAft>
                <a:spcPts val="0"/>
              </a:spcAft>
              <a:buClr>
                <a:schemeClr val="dk1"/>
              </a:buClr>
              <a:buSzPts val="1200"/>
              <a:buChar char="●"/>
              <a:defRPr sz="1200">
                <a:solidFill>
                  <a:schemeClr val="dk1"/>
                </a:solidFill>
              </a:defRPr>
            </a:lvl7pPr>
            <a:lvl8pPr indent="-304800" lvl="7" marL="3657600">
              <a:spcBef>
                <a:spcPts val="0"/>
              </a:spcBef>
              <a:spcAft>
                <a:spcPts val="0"/>
              </a:spcAft>
              <a:buClr>
                <a:schemeClr val="dk1"/>
              </a:buClr>
              <a:buSzPts val="1200"/>
              <a:buChar char="○"/>
              <a:defRPr sz="1200">
                <a:solidFill>
                  <a:schemeClr val="dk1"/>
                </a:solidFill>
              </a:defRPr>
            </a:lvl8pPr>
            <a:lvl9pPr indent="-304800" lvl="8" marL="4114800">
              <a:spcBef>
                <a:spcPts val="0"/>
              </a:spcBef>
              <a:spcAft>
                <a:spcPts val="0"/>
              </a:spcAft>
              <a:buClr>
                <a:schemeClr val="dk1"/>
              </a:buClr>
              <a:buSzPts val="1200"/>
              <a:buChar char="■"/>
              <a:defRPr sz="1200">
                <a:solidFill>
                  <a:schemeClr val="dk1"/>
                </a:solidFill>
              </a:defRPr>
            </a:lvl9pPr>
          </a:lstStyle>
          <a:p/>
        </p:txBody>
      </p:sp>
      <p:sp>
        <p:nvSpPr>
          <p:cNvPr id="31" name="Google Shape;31;p6"/>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2">
  <p:cSld name="TITLE_AND_TWO_COLUMNS_2">
    <p:spTree>
      <p:nvGrpSpPr>
        <p:cNvPr id="33" name="Shape 33"/>
        <p:cNvGrpSpPr/>
        <p:nvPr/>
      </p:nvGrpSpPr>
      <p:grpSpPr>
        <a:xfrm>
          <a:off x="0" y="0"/>
          <a:ext cx="0" cy="0"/>
          <a:chOff x="0" y="0"/>
          <a:chExt cx="0" cy="0"/>
        </a:xfrm>
      </p:grpSpPr>
      <p:sp>
        <p:nvSpPr>
          <p:cNvPr id="34" name="Google Shape;34;p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5" name="Google Shape;35;p7"/>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Clr>
                <a:schemeClr val="dk1"/>
              </a:buClr>
              <a:buSzPts val="1400"/>
              <a:buChar char="●"/>
              <a:defRPr sz="1400">
                <a:solidFill>
                  <a:schemeClr val="dk1"/>
                </a:solidFill>
              </a:defRPr>
            </a:lvl1pPr>
            <a:lvl2pPr indent="-304800" lvl="1" marL="914400" rtl="0">
              <a:spcBef>
                <a:spcPts val="0"/>
              </a:spcBef>
              <a:spcAft>
                <a:spcPts val="0"/>
              </a:spcAft>
              <a:buClr>
                <a:schemeClr val="dk1"/>
              </a:buClr>
              <a:buSzPts val="1200"/>
              <a:buChar char="○"/>
              <a:defRPr sz="1200">
                <a:solidFill>
                  <a:schemeClr val="dk1"/>
                </a:solidFill>
              </a:defRPr>
            </a:lvl2pPr>
            <a:lvl3pPr indent="-304800" lvl="2" marL="1371600" rtl="0">
              <a:spcBef>
                <a:spcPts val="0"/>
              </a:spcBef>
              <a:spcAft>
                <a:spcPts val="0"/>
              </a:spcAft>
              <a:buClr>
                <a:schemeClr val="dk1"/>
              </a:buClr>
              <a:buSzPts val="1200"/>
              <a:buChar char="■"/>
              <a:defRPr sz="1200">
                <a:solidFill>
                  <a:schemeClr val="dk1"/>
                </a:solidFill>
              </a:defRPr>
            </a:lvl3pPr>
            <a:lvl4pPr indent="-304800" lvl="3" marL="1828800" rtl="0">
              <a:spcBef>
                <a:spcPts val="0"/>
              </a:spcBef>
              <a:spcAft>
                <a:spcPts val="0"/>
              </a:spcAft>
              <a:buClr>
                <a:schemeClr val="dk1"/>
              </a:buClr>
              <a:buSzPts val="1200"/>
              <a:buChar char="●"/>
              <a:defRPr sz="1200">
                <a:solidFill>
                  <a:schemeClr val="dk1"/>
                </a:solidFill>
              </a:defRPr>
            </a:lvl4pPr>
            <a:lvl5pPr indent="-304800" lvl="4" marL="2286000" rtl="0">
              <a:spcBef>
                <a:spcPts val="0"/>
              </a:spcBef>
              <a:spcAft>
                <a:spcPts val="0"/>
              </a:spcAft>
              <a:buClr>
                <a:schemeClr val="dk1"/>
              </a:buClr>
              <a:buSzPts val="1200"/>
              <a:buChar char="○"/>
              <a:defRPr sz="1200">
                <a:solidFill>
                  <a:schemeClr val="dk1"/>
                </a:solidFill>
              </a:defRPr>
            </a:lvl5pPr>
            <a:lvl6pPr indent="-304800" lvl="5" marL="2743200" rtl="0">
              <a:spcBef>
                <a:spcPts val="0"/>
              </a:spcBef>
              <a:spcAft>
                <a:spcPts val="0"/>
              </a:spcAft>
              <a:buClr>
                <a:schemeClr val="dk1"/>
              </a:buClr>
              <a:buSzPts val="1200"/>
              <a:buChar char="■"/>
              <a:defRPr sz="1200">
                <a:solidFill>
                  <a:schemeClr val="dk1"/>
                </a:solidFill>
              </a:defRPr>
            </a:lvl6pPr>
            <a:lvl7pPr indent="-304800" lvl="6" marL="3200400" rtl="0">
              <a:spcBef>
                <a:spcPts val="0"/>
              </a:spcBef>
              <a:spcAft>
                <a:spcPts val="0"/>
              </a:spcAft>
              <a:buClr>
                <a:schemeClr val="dk1"/>
              </a:buClr>
              <a:buSzPts val="1200"/>
              <a:buChar char="●"/>
              <a:defRPr sz="1200">
                <a:solidFill>
                  <a:schemeClr val="dk1"/>
                </a:solidFill>
              </a:defRPr>
            </a:lvl7pPr>
            <a:lvl8pPr indent="-304800" lvl="7" marL="3657600" rtl="0">
              <a:spcBef>
                <a:spcPts val="0"/>
              </a:spcBef>
              <a:spcAft>
                <a:spcPts val="0"/>
              </a:spcAft>
              <a:buClr>
                <a:schemeClr val="dk1"/>
              </a:buClr>
              <a:buSzPts val="1200"/>
              <a:buChar char="○"/>
              <a:defRPr sz="1200">
                <a:solidFill>
                  <a:schemeClr val="dk1"/>
                </a:solidFill>
              </a:defRPr>
            </a:lvl8pPr>
            <a:lvl9pPr indent="-304800" lvl="8" marL="4114800" rtl="0">
              <a:spcBef>
                <a:spcPts val="0"/>
              </a:spcBef>
              <a:spcAft>
                <a:spcPts val="0"/>
              </a:spcAft>
              <a:buClr>
                <a:schemeClr val="dk1"/>
              </a:buClr>
              <a:buSzPts val="1200"/>
              <a:buChar char="■"/>
              <a:defRPr sz="1200">
                <a:solidFill>
                  <a:schemeClr val="dk1"/>
                </a:solidFill>
              </a:defRPr>
            </a:lvl9pPr>
          </a:lstStyle>
          <a:p/>
        </p:txBody>
      </p:sp>
      <p:sp>
        <p:nvSpPr>
          <p:cNvPr id="36" name="Google Shape;36;p7"/>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1">
  <p:cSld name="TITLE_AND_TWO_COLUMNS_1">
    <p:spTree>
      <p:nvGrpSpPr>
        <p:cNvPr id="38" name="Shape 38"/>
        <p:cNvGrpSpPr/>
        <p:nvPr/>
      </p:nvGrpSpPr>
      <p:grpSpPr>
        <a:xfrm>
          <a:off x="0" y="0"/>
          <a:ext cx="0" cy="0"/>
          <a:chOff x="0" y="0"/>
          <a:chExt cx="0" cy="0"/>
        </a:xfrm>
      </p:grpSpPr>
      <p:sp>
        <p:nvSpPr>
          <p:cNvPr id="39" name="Google Shape;39;p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0" name="Google Shape;40;p8"/>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Clr>
                <a:schemeClr val="dk1"/>
              </a:buClr>
              <a:buSzPts val="1400"/>
              <a:buChar char="●"/>
              <a:defRPr sz="1400">
                <a:solidFill>
                  <a:schemeClr val="dk1"/>
                </a:solidFill>
              </a:defRPr>
            </a:lvl1pPr>
            <a:lvl2pPr indent="-304800" lvl="1" marL="914400" rtl="0">
              <a:spcBef>
                <a:spcPts val="0"/>
              </a:spcBef>
              <a:spcAft>
                <a:spcPts val="0"/>
              </a:spcAft>
              <a:buClr>
                <a:schemeClr val="dk1"/>
              </a:buClr>
              <a:buSzPts val="1200"/>
              <a:buChar char="○"/>
              <a:defRPr sz="1200">
                <a:solidFill>
                  <a:schemeClr val="dk1"/>
                </a:solidFill>
              </a:defRPr>
            </a:lvl2pPr>
            <a:lvl3pPr indent="-304800" lvl="2" marL="1371600" rtl="0">
              <a:spcBef>
                <a:spcPts val="0"/>
              </a:spcBef>
              <a:spcAft>
                <a:spcPts val="0"/>
              </a:spcAft>
              <a:buClr>
                <a:schemeClr val="dk1"/>
              </a:buClr>
              <a:buSzPts val="1200"/>
              <a:buChar char="■"/>
              <a:defRPr sz="1200">
                <a:solidFill>
                  <a:schemeClr val="dk1"/>
                </a:solidFill>
              </a:defRPr>
            </a:lvl3pPr>
            <a:lvl4pPr indent="-304800" lvl="3" marL="1828800" rtl="0">
              <a:spcBef>
                <a:spcPts val="0"/>
              </a:spcBef>
              <a:spcAft>
                <a:spcPts val="0"/>
              </a:spcAft>
              <a:buClr>
                <a:schemeClr val="dk1"/>
              </a:buClr>
              <a:buSzPts val="1200"/>
              <a:buChar char="●"/>
              <a:defRPr sz="1200">
                <a:solidFill>
                  <a:schemeClr val="dk1"/>
                </a:solidFill>
              </a:defRPr>
            </a:lvl4pPr>
            <a:lvl5pPr indent="-304800" lvl="4" marL="2286000" rtl="0">
              <a:spcBef>
                <a:spcPts val="0"/>
              </a:spcBef>
              <a:spcAft>
                <a:spcPts val="0"/>
              </a:spcAft>
              <a:buClr>
                <a:schemeClr val="dk1"/>
              </a:buClr>
              <a:buSzPts val="1200"/>
              <a:buChar char="○"/>
              <a:defRPr sz="1200">
                <a:solidFill>
                  <a:schemeClr val="dk1"/>
                </a:solidFill>
              </a:defRPr>
            </a:lvl5pPr>
            <a:lvl6pPr indent="-304800" lvl="5" marL="2743200" rtl="0">
              <a:spcBef>
                <a:spcPts val="0"/>
              </a:spcBef>
              <a:spcAft>
                <a:spcPts val="0"/>
              </a:spcAft>
              <a:buClr>
                <a:schemeClr val="dk1"/>
              </a:buClr>
              <a:buSzPts val="1200"/>
              <a:buChar char="■"/>
              <a:defRPr sz="1200">
                <a:solidFill>
                  <a:schemeClr val="dk1"/>
                </a:solidFill>
              </a:defRPr>
            </a:lvl6pPr>
            <a:lvl7pPr indent="-304800" lvl="6" marL="3200400" rtl="0">
              <a:spcBef>
                <a:spcPts val="0"/>
              </a:spcBef>
              <a:spcAft>
                <a:spcPts val="0"/>
              </a:spcAft>
              <a:buClr>
                <a:schemeClr val="dk1"/>
              </a:buClr>
              <a:buSzPts val="1200"/>
              <a:buChar char="●"/>
              <a:defRPr sz="1200">
                <a:solidFill>
                  <a:schemeClr val="dk1"/>
                </a:solidFill>
              </a:defRPr>
            </a:lvl7pPr>
            <a:lvl8pPr indent="-304800" lvl="7" marL="3657600" rtl="0">
              <a:spcBef>
                <a:spcPts val="0"/>
              </a:spcBef>
              <a:spcAft>
                <a:spcPts val="0"/>
              </a:spcAft>
              <a:buClr>
                <a:schemeClr val="dk1"/>
              </a:buClr>
              <a:buSzPts val="1200"/>
              <a:buChar char="○"/>
              <a:defRPr sz="1200">
                <a:solidFill>
                  <a:schemeClr val="dk1"/>
                </a:solidFill>
              </a:defRPr>
            </a:lvl8pPr>
            <a:lvl9pPr indent="-304800" lvl="8" marL="4114800" rtl="0">
              <a:spcBef>
                <a:spcPts val="0"/>
              </a:spcBef>
              <a:spcAft>
                <a:spcPts val="0"/>
              </a:spcAft>
              <a:buClr>
                <a:schemeClr val="dk1"/>
              </a:buClr>
              <a:buSzPts val="1200"/>
              <a:buChar char="■"/>
              <a:defRPr sz="1200">
                <a:solidFill>
                  <a:schemeClr val="dk1"/>
                </a:solidFill>
              </a:defRPr>
            </a:lvl9pPr>
          </a:lstStyle>
          <a:p/>
        </p:txBody>
      </p:sp>
      <p:sp>
        <p:nvSpPr>
          <p:cNvPr id="41" name="Google Shape;41;p8"/>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42" name="Google Shape;42;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43" name="Google Shape;43;p8"/>
          <p:cNvPicPr preferRelativeResize="0"/>
          <p:nvPr/>
        </p:nvPicPr>
        <p:blipFill>
          <a:blip r:embed="rId2">
            <a:alphaModFix/>
          </a:blip>
          <a:stretch>
            <a:fillRect/>
          </a:stretch>
        </p:blipFill>
        <p:spPr>
          <a:xfrm>
            <a:off x="473925" y="4407400"/>
            <a:ext cx="8070876" cy="68602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6" name="Google Shape;46;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47" name="Google Shape;47;p9"/>
          <p:cNvPicPr preferRelativeResize="0"/>
          <p:nvPr/>
        </p:nvPicPr>
        <p:blipFill rotWithShape="1">
          <a:blip r:embed="rId2">
            <a:alphaModFix/>
          </a:blip>
          <a:srcRect b="0" l="0" r="0" t="15597"/>
          <a:stretch/>
        </p:blipFill>
        <p:spPr>
          <a:xfrm>
            <a:off x="478000" y="4081775"/>
            <a:ext cx="8097050" cy="92642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TITLE_ONLY_1">
    <p:spTree>
      <p:nvGrpSpPr>
        <p:cNvPr id="48" name="Shape 48"/>
        <p:cNvGrpSpPr/>
        <p:nvPr/>
      </p:nvGrpSpPr>
      <p:grpSpPr>
        <a:xfrm>
          <a:off x="0" y="0"/>
          <a:ext cx="0" cy="0"/>
          <a:chOff x="0" y="0"/>
          <a:chExt cx="0" cy="0"/>
        </a:xfrm>
      </p:grpSpPr>
      <p:sp>
        <p:nvSpPr>
          <p:cNvPr id="49" name="Google Shape;49;p1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http://www.youtube.com/watch?v=fKyRRj9Xfz0" TargetMode="External"/><Relationship Id="rId4" Type="http://schemas.openxmlformats.org/officeDocument/2006/relationships/image" Target="../media/image1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www.youtube.com/watch?v=mXkfilo8cVU" TargetMode="Externa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www.youtube.com/watch?v=CRao0yq1LE4" TargetMode="External"/><Relationship Id="rId4" Type="http://schemas.openxmlformats.org/officeDocument/2006/relationships/image" Target="../media/image18.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www.youtube.com/watch?v=vPkamuLqwM8" TargetMode="External"/><Relationship Id="rId4" Type="http://schemas.openxmlformats.org/officeDocument/2006/relationships/image" Target="../media/image1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2.xml"/><Relationship Id="rId3" Type="http://schemas.openxmlformats.org/officeDocument/2006/relationships/hyperlink" Target="http://www.youtube.com/watch?v=vPkamuLqwM8" TargetMode="External"/><Relationship Id="rId4" Type="http://schemas.openxmlformats.org/officeDocument/2006/relationships/image" Target="../media/image1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hyperlink" Target="http://www.youtube.com/watch?v=mXkfilo8cVU" TargetMode="Externa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hyperlink" Target="http://www.youtube.com/watch?v=F_iA2DdgMUA"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157850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3100"/>
              <a:t>In Good Hands: Designing Space Gloves</a:t>
            </a:r>
            <a:endParaRPr sz="3100"/>
          </a:p>
        </p:txBody>
      </p:sp>
      <p:sp>
        <p:nvSpPr>
          <p:cNvPr id="78" name="Google Shape;78;p17"/>
          <p:cNvSpPr txBox="1"/>
          <p:nvPr/>
        </p:nvSpPr>
        <p:spPr>
          <a:xfrm>
            <a:off x="2023500" y="2571750"/>
            <a:ext cx="5097000" cy="877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5200">
                <a:solidFill>
                  <a:schemeClr val="dk1"/>
                </a:solidFill>
              </a:rPr>
              <a:t>NASA VIDEOS</a:t>
            </a:r>
            <a:endParaRPr sz="52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1720"/>
              <a:t>Video: NASA Crews Spray Foam Insulation on Artemis III Rocket Hardware (1:25)</a:t>
            </a:r>
            <a:endParaRPr sz="1720"/>
          </a:p>
        </p:txBody>
      </p:sp>
      <p:pic>
        <p:nvPicPr>
          <p:cNvPr descr="Audio is music only. A rocket launch at night cuts various scenes of an indoor lab where a cone-shaped object is being sprayed with foam.  Full text is in slide notes. " id="137" name="Google Shape;137;p26" title="NASA Crews Spray Foam Insulation on Artemis III Rocket Hardware">
            <a:hlinkClick r:id="rId3"/>
          </p:cNvPr>
          <p:cNvPicPr preferRelativeResize="0"/>
          <p:nvPr/>
        </p:nvPicPr>
        <p:blipFill>
          <a:blip r:embed="rId4">
            <a:alphaModFix/>
          </a:blip>
          <a:stretch>
            <a:fillRect/>
          </a:stretch>
        </p:blipFill>
        <p:spPr>
          <a:xfrm>
            <a:off x="398950" y="866925"/>
            <a:ext cx="7173125" cy="40349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000"/>
                                        <p:tgtEl>
                                          <p:spTgt spid="1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50972"/>
              <a:buFont typeface="Arial"/>
              <a:buNone/>
            </a:pPr>
            <a:r>
              <a:rPr lang="en" sz="1942"/>
              <a:t>Video: </a:t>
            </a:r>
            <a:r>
              <a:rPr lang="en" sz="1942"/>
              <a:t>NASA Crews Spray Foam Insulation on Artemis III Rocket Hardware (1:25)</a:t>
            </a:r>
            <a:endParaRPr sz="3022">
              <a:highlight>
                <a:srgbClr val="FFFF00"/>
              </a:highlight>
            </a:endParaRPr>
          </a:p>
        </p:txBody>
      </p:sp>
      <p:sp>
        <p:nvSpPr>
          <p:cNvPr id="143" name="Google Shape;143;p27"/>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Use QR code to play video. </a:t>
            </a:r>
            <a:endParaRPr sz="1800">
              <a:solidFill>
                <a:schemeClr val="dk1"/>
              </a:solidFill>
            </a:endParaRPr>
          </a:p>
          <a:p>
            <a:pPr indent="0" lvl="0" marL="0" rtl="0" algn="l">
              <a:spcBef>
                <a:spcPts val="0"/>
              </a:spcBef>
              <a:spcAft>
                <a:spcPts val="0"/>
              </a:spcAft>
              <a:buClr>
                <a:schemeClr val="dk1"/>
              </a:buClr>
              <a:buSzPts val="1100"/>
              <a:buFont typeface="Arial"/>
              <a:buNone/>
            </a:pPr>
            <a:r>
              <a:rPr lang="en" sz="1800">
                <a:solidFill>
                  <a:schemeClr val="dk1"/>
                </a:solidFill>
              </a:rPr>
              <a:t>Play the whole video.</a:t>
            </a:r>
            <a:endParaRPr sz="1800">
              <a:solidFill>
                <a:schemeClr val="dk1"/>
              </a:solidFill>
            </a:endParaRPr>
          </a:p>
        </p:txBody>
      </p:sp>
      <p:pic>
        <p:nvPicPr>
          <p:cNvPr descr="A QR code for playing a video." id="144" name="Google Shape;144;p27"/>
          <p:cNvPicPr preferRelativeResize="0"/>
          <p:nvPr/>
        </p:nvPicPr>
        <p:blipFill rotWithShape="1">
          <a:blip r:embed="rId3">
            <a:alphaModFix/>
          </a:blip>
          <a:srcRect b="0" l="0" r="0" t="0"/>
          <a:stretch/>
        </p:blipFill>
        <p:spPr>
          <a:xfrm>
            <a:off x="598750" y="1248350"/>
            <a:ext cx="1036425" cy="1036425"/>
          </a:xfrm>
          <a:prstGeom prst="rect">
            <a:avLst/>
          </a:prstGeom>
          <a:noFill/>
          <a:ln>
            <a:noFill/>
          </a:ln>
          <a:effectLst>
            <a:outerShdw blurRad="57150" rotWithShape="0" algn="bl" dir="5400000" dist="19050">
              <a:srgbClr val="000000">
                <a:alpha val="50000"/>
              </a:srgbClr>
            </a:outerShdw>
          </a:effectLst>
        </p:spPr>
      </p:pic>
      <p:sp>
        <p:nvSpPr>
          <p:cNvPr id="145" name="Google Shape;145;p27"/>
          <p:cNvSpPr txBox="1"/>
          <p:nvPr/>
        </p:nvSpPr>
        <p:spPr>
          <a:xfrm>
            <a:off x="598750" y="2391100"/>
            <a:ext cx="7505100" cy="256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b="1" lang="en" sz="1800">
                <a:solidFill>
                  <a:schemeClr val="dk1"/>
                </a:solidFill>
              </a:rPr>
              <a:t>Words in the video:</a:t>
            </a:r>
            <a:endParaRPr sz="1800">
              <a:solidFill>
                <a:schemeClr val="dk1"/>
              </a:solidFill>
            </a:endParaRPr>
          </a:p>
          <a:p>
            <a:pPr indent="0" lvl="0" marL="0" rtl="0" algn="l">
              <a:lnSpc>
                <a:spcPct val="115000"/>
              </a:lnSpc>
              <a:spcBef>
                <a:spcPts val="0"/>
              </a:spcBef>
              <a:spcAft>
                <a:spcPts val="0"/>
              </a:spcAft>
              <a:buNone/>
            </a:pPr>
            <a:r>
              <a:rPr lang="en" sz="1800">
                <a:solidFill>
                  <a:schemeClr val="dk1"/>
                </a:solidFill>
              </a:rPr>
              <a:t>SLS – Space Launch System rocket</a:t>
            </a:r>
            <a:endParaRPr sz="18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 sz="1800">
                <a:solidFill>
                  <a:schemeClr val="dk1"/>
                </a:solidFill>
              </a:rPr>
              <a:t>accelerates – goes faster</a:t>
            </a:r>
            <a:endParaRPr sz="18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 sz="1800">
                <a:solidFill>
                  <a:schemeClr val="dk1"/>
                </a:solidFill>
              </a:rPr>
              <a:t>ascent – the time when the rocket is rising</a:t>
            </a:r>
            <a:endParaRPr sz="18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 sz="1800">
                <a:solidFill>
                  <a:schemeClr val="dk1"/>
                </a:solidFill>
              </a:rPr>
              <a:t>insulation – a material that protects against extreme temperatures</a:t>
            </a:r>
            <a:endParaRPr sz="1800">
              <a:solidFill>
                <a:schemeClr val="dk1"/>
              </a:solidFill>
            </a:endParaRPr>
          </a:p>
          <a:p>
            <a:pPr indent="0" lvl="0" marL="0" rtl="0" algn="l">
              <a:lnSpc>
                <a:spcPct val="115000"/>
              </a:lnSpc>
              <a:spcBef>
                <a:spcPts val="1000"/>
              </a:spcBef>
              <a:spcAft>
                <a:spcPts val="1000"/>
              </a:spcAft>
              <a:buClr>
                <a:schemeClr val="dk1"/>
              </a:buClr>
              <a:buSzPts val="1100"/>
              <a:buFont typeface="Arial"/>
              <a:buNone/>
            </a:pPr>
            <a:r>
              <a:rPr lang="en" sz="1800">
                <a:solidFill>
                  <a:schemeClr val="dk1"/>
                </a:solidFill>
              </a:rPr>
              <a:t>mitigate – make a hazard less dangerous</a:t>
            </a:r>
            <a:endParaRPr sz="18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3</a:t>
            </a:r>
            <a:endParaRPr/>
          </a:p>
        </p:txBody>
      </p:sp>
      <p:sp>
        <p:nvSpPr>
          <p:cNvPr id="151" name="Google Shape;151;p28"/>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Ready for Impact</a:t>
            </a:r>
            <a:endParaRPr sz="3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243025"/>
            <a:ext cx="8520600" cy="48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SzPct val="42672"/>
              <a:buNone/>
            </a:pPr>
            <a:r>
              <a:rPr lang="en" sz="2320"/>
              <a:t>Video clip: Testing designs for impact </a:t>
            </a:r>
            <a:r>
              <a:rPr lang="en" sz="1986"/>
              <a:t>(start at 0:54, end at 1:23)</a:t>
            </a:r>
            <a:endParaRPr sz="1986"/>
          </a:p>
        </p:txBody>
      </p:sp>
      <p:pic>
        <p:nvPicPr>
          <p:cNvPr descr="At a NASA lab, engineers shoot tiny objects very fast at layers of metal. A fast-moving object blasts through those layers, leaving behind a line of holes.  &#10;&#10;" id="157" name="Google Shape;157;p29" title="Testing designs for impact hazards in space">
            <a:hlinkClick r:id="rId3"/>
          </p:cNvPr>
          <p:cNvPicPr preferRelativeResize="0"/>
          <p:nvPr/>
        </p:nvPicPr>
        <p:blipFill>
          <a:blip r:embed="rId4">
            <a:alphaModFix/>
          </a:blip>
          <a:stretch>
            <a:fillRect/>
          </a:stretch>
        </p:blipFill>
        <p:spPr>
          <a:xfrm>
            <a:off x="396650" y="835825"/>
            <a:ext cx="7500450" cy="4219000"/>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Clip: Testing designs for impact (0:30)</a:t>
            </a:r>
            <a:endParaRPr/>
          </a:p>
        </p:txBody>
      </p:sp>
      <p:sp>
        <p:nvSpPr>
          <p:cNvPr id="163" name="Google Shape;163;p30"/>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Use QR code to play video. </a:t>
            </a:r>
            <a:endParaRPr sz="1800">
              <a:solidFill>
                <a:schemeClr val="dk1"/>
              </a:solidFill>
            </a:endParaRPr>
          </a:p>
          <a:p>
            <a:pPr indent="0" lvl="0" marL="0" rtl="0" algn="l">
              <a:spcBef>
                <a:spcPts val="0"/>
              </a:spcBef>
              <a:spcAft>
                <a:spcPts val="0"/>
              </a:spcAft>
              <a:buNone/>
            </a:pPr>
            <a:r>
              <a:rPr lang="en" sz="1800">
                <a:solidFill>
                  <a:schemeClr val="dk1"/>
                </a:solidFill>
              </a:rPr>
              <a:t>It should start at 0:54.</a:t>
            </a:r>
            <a:endParaRPr sz="1800">
              <a:solidFill>
                <a:schemeClr val="dk1"/>
              </a:solidFill>
            </a:endParaRPr>
          </a:p>
          <a:p>
            <a:pPr indent="0" lvl="0" marL="0" rtl="0" algn="l">
              <a:spcBef>
                <a:spcPts val="0"/>
              </a:spcBef>
              <a:spcAft>
                <a:spcPts val="0"/>
              </a:spcAft>
              <a:buNone/>
            </a:pPr>
            <a:r>
              <a:rPr lang="en" sz="1800">
                <a:solidFill>
                  <a:schemeClr val="dk1"/>
                </a:solidFill>
              </a:rPr>
              <a:t>Stop at 1:23 if it keeps playing.</a:t>
            </a:r>
            <a:endParaRPr sz="1800">
              <a:solidFill>
                <a:schemeClr val="dk1"/>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pic>
        <p:nvPicPr>
          <p:cNvPr descr="A QR code to access a video online" id="164" name="Google Shape;164;p30"/>
          <p:cNvPicPr preferRelativeResize="0"/>
          <p:nvPr/>
        </p:nvPicPr>
        <p:blipFill>
          <a:blip r:embed="rId3">
            <a:alphaModFix/>
          </a:blip>
          <a:stretch>
            <a:fillRect/>
          </a:stretch>
        </p:blipFill>
        <p:spPr>
          <a:xfrm>
            <a:off x="430575" y="1113875"/>
            <a:ext cx="1190625" cy="1190625"/>
          </a:xfrm>
          <a:prstGeom prst="rect">
            <a:avLst/>
          </a:prstGeom>
          <a:noFill/>
          <a:ln>
            <a:noFill/>
          </a:ln>
          <a:effectLst>
            <a:outerShdw blurRad="57150" rotWithShape="0" algn="bl" dir="5400000" dist="19050">
              <a:srgbClr val="000000">
                <a:alpha val="50000"/>
              </a:srgbClr>
            </a:outerShdw>
          </a:effectLst>
        </p:spPr>
      </p:pic>
      <p:sp>
        <p:nvSpPr>
          <p:cNvPr id="165" name="Google Shape;165;p30"/>
          <p:cNvSpPr txBox="1"/>
          <p:nvPr/>
        </p:nvSpPr>
        <p:spPr>
          <a:xfrm>
            <a:off x="430575" y="2400650"/>
            <a:ext cx="7913700" cy="2294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800"/>
              <a:t>Words in the video:</a:t>
            </a:r>
            <a:endParaRPr b="1" sz="1800"/>
          </a:p>
          <a:p>
            <a:pPr indent="0" lvl="0" marL="0" rtl="0" algn="l">
              <a:spcBef>
                <a:spcPts val="0"/>
              </a:spcBef>
              <a:spcAft>
                <a:spcPts val="0"/>
              </a:spcAft>
              <a:buNone/>
            </a:pPr>
            <a:r>
              <a:rPr lang="en" sz="1800"/>
              <a:t>projectile – an object that is launched or thrown very quickly</a:t>
            </a:r>
            <a:endParaRPr sz="1800"/>
          </a:p>
          <a:p>
            <a:pPr indent="0" lvl="0" marL="0" rtl="0" algn="l">
              <a:spcBef>
                <a:spcPts val="1000"/>
              </a:spcBef>
              <a:spcAft>
                <a:spcPts val="0"/>
              </a:spcAft>
              <a:buNone/>
            </a:pPr>
            <a:r>
              <a:rPr lang="en" sz="1800"/>
              <a:t>micrometeoroid – a tiny grain of rock in outer space</a:t>
            </a:r>
            <a:endParaRPr sz="1800"/>
          </a:p>
          <a:p>
            <a:pPr indent="0" lvl="0" marL="0" rtl="0" algn="l">
              <a:spcBef>
                <a:spcPts val="1000"/>
              </a:spcBef>
              <a:spcAft>
                <a:spcPts val="0"/>
              </a:spcAft>
              <a:buNone/>
            </a:pPr>
            <a:r>
              <a:rPr lang="en" sz="1800"/>
              <a:t>withstand – hold up, bear up, survive</a:t>
            </a:r>
            <a:endParaRPr sz="1800"/>
          </a:p>
          <a:p>
            <a:pPr indent="0" lvl="0" marL="0" rtl="0" algn="l">
              <a:spcBef>
                <a:spcPts val="1000"/>
              </a:spcBef>
              <a:spcAft>
                <a:spcPts val="0"/>
              </a:spcAft>
              <a:buNone/>
            </a:pPr>
            <a:r>
              <a:rPr lang="en" sz="1800"/>
              <a:t>i</a:t>
            </a:r>
            <a:r>
              <a:rPr lang="en" sz="1800"/>
              <a:t>mpact – the act of one thing hitting another</a:t>
            </a:r>
            <a:endParaRPr sz="1800"/>
          </a:p>
          <a:p>
            <a:pPr indent="0" lvl="0" marL="0" rtl="0" algn="l">
              <a:spcBef>
                <a:spcPts val="1000"/>
              </a:spcBef>
              <a:spcAft>
                <a:spcPts val="1000"/>
              </a:spcAft>
              <a:buNone/>
            </a:pPr>
            <a:r>
              <a:rPr lang="en" sz="1800"/>
              <a:t>containment – the act of holding something in</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1"/>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4</a:t>
            </a:r>
            <a:endParaRPr/>
          </a:p>
        </p:txBody>
      </p:sp>
      <p:sp>
        <p:nvSpPr>
          <p:cNvPr id="171" name="Google Shape;171;p31"/>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Dangerous Dust</a:t>
            </a:r>
            <a:endParaRPr sz="3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type="title"/>
          </p:nvPr>
        </p:nvSpPr>
        <p:spPr>
          <a:xfrm>
            <a:off x="311700" y="243025"/>
            <a:ext cx="8520600" cy="48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891"/>
              <a:buNone/>
            </a:pPr>
            <a:r>
              <a:rPr lang="en" sz="2188"/>
              <a:t>Video Clip: Moon Dust Is Difficult </a:t>
            </a:r>
            <a:r>
              <a:rPr lang="en" sz="1887"/>
              <a:t>(start at beginning, end at 1:01)</a:t>
            </a:r>
            <a:endParaRPr sz="1887"/>
          </a:p>
        </p:txBody>
      </p:sp>
      <p:pic>
        <p:nvPicPr>
          <p:cNvPr descr="Clips of astronauts, landers, and rovers on the moon covered in dust. " id="177" name="Google Shape;177;p32" title="Lunar Dust is Difficult…">
            <a:hlinkClick r:id="rId3"/>
          </p:cNvPr>
          <p:cNvPicPr preferRelativeResize="0"/>
          <p:nvPr/>
        </p:nvPicPr>
        <p:blipFill>
          <a:blip r:embed="rId4">
            <a:alphaModFix/>
          </a:blip>
          <a:stretch>
            <a:fillRect/>
          </a:stretch>
        </p:blipFill>
        <p:spPr>
          <a:xfrm>
            <a:off x="152400" y="878125"/>
            <a:ext cx="7074050" cy="3979150"/>
          </a:xfrm>
          <a:prstGeom prst="rect">
            <a:avLst/>
          </a:prstGeom>
          <a:noFill/>
          <a:ln>
            <a:noFill/>
          </a:ln>
          <a:effectLst>
            <a:outerShdw blurRad="57150" rotWithShape="0" algn="bl" dir="5400000" dist="19050">
              <a:srgbClr val="000000">
                <a:alpha val="50000"/>
              </a:srgbClr>
            </a:outerShdw>
          </a:effectLst>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100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0722"/>
              <a:buFont typeface="Arial"/>
              <a:buNone/>
            </a:pPr>
            <a:r>
              <a:rPr lang="en" sz="2431"/>
              <a:t>Video Clip: Moon Dust Is Difficult (1:00)</a:t>
            </a:r>
            <a:endParaRPr sz="2911"/>
          </a:p>
        </p:txBody>
      </p:sp>
      <p:sp>
        <p:nvSpPr>
          <p:cNvPr id="183" name="Google Shape;183;p33"/>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Use QR code to play video. </a:t>
            </a:r>
            <a:endParaRPr sz="1800">
              <a:solidFill>
                <a:schemeClr val="dk1"/>
              </a:solidFill>
            </a:endParaRPr>
          </a:p>
          <a:p>
            <a:pPr indent="0" lvl="0" marL="0" rtl="0" algn="l">
              <a:spcBef>
                <a:spcPts val="0"/>
              </a:spcBef>
              <a:spcAft>
                <a:spcPts val="0"/>
              </a:spcAft>
              <a:buNone/>
            </a:pPr>
            <a:r>
              <a:rPr lang="en" sz="1800">
                <a:solidFill>
                  <a:schemeClr val="dk1"/>
                </a:solidFill>
              </a:rPr>
              <a:t>Start at the beginning.</a:t>
            </a:r>
            <a:endParaRPr sz="1800">
              <a:solidFill>
                <a:schemeClr val="dk1"/>
              </a:solidFill>
            </a:endParaRPr>
          </a:p>
          <a:p>
            <a:pPr indent="0" lvl="0" marL="0" rtl="0" algn="l">
              <a:spcBef>
                <a:spcPts val="0"/>
              </a:spcBef>
              <a:spcAft>
                <a:spcPts val="0"/>
              </a:spcAft>
              <a:buNone/>
            </a:pPr>
            <a:r>
              <a:rPr lang="en" sz="1800">
                <a:solidFill>
                  <a:schemeClr val="dk1"/>
                </a:solidFill>
              </a:rPr>
              <a:t>Stop at 1:03 if it keeps playing.</a:t>
            </a:r>
            <a:endParaRPr sz="1800">
              <a:solidFill>
                <a:schemeClr val="dk1"/>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pic>
        <p:nvPicPr>
          <p:cNvPr descr="A QR code for playing a video." id="184" name="Google Shape;184;p33"/>
          <p:cNvPicPr preferRelativeResize="0"/>
          <p:nvPr/>
        </p:nvPicPr>
        <p:blipFill>
          <a:blip r:embed="rId3">
            <a:alphaModFix/>
          </a:blip>
          <a:stretch>
            <a:fillRect/>
          </a:stretch>
        </p:blipFill>
        <p:spPr>
          <a:xfrm>
            <a:off x="430575" y="1017713"/>
            <a:ext cx="1190625" cy="1190625"/>
          </a:xfrm>
          <a:prstGeom prst="rect">
            <a:avLst/>
          </a:prstGeom>
          <a:noFill/>
          <a:ln>
            <a:noFill/>
          </a:ln>
          <a:effectLst>
            <a:outerShdw blurRad="57150" rotWithShape="0" algn="bl" dir="5400000" dist="19050">
              <a:srgbClr val="000000">
                <a:alpha val="50000"/>
              </a:srgbClr>
            </a:outerShdw>
          </a:effectLst>
        </p:spPr>
      </p:pic>
      <p:sp>
        <p:nvSpPr>
          <p:cNvPr id="185" name="Google Shape;185;p33"/>
          <p:cNvSpPr txBox="1"/>
          <p:nvPr/>
        </p:nvSpPr>
        <p:spPr>
          <a:xfrm>
            <a:off x="430575" y="2400650"/>
            <a:ext cx="8091600" cy="2294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800">
                <a:solidFill>
                  <a:schemeClr val="dk1"/>
                </a:solidFill>
              </a:rPr>
              <a:t>Words in the video:</a:t>
            </a:r>
            <a:endParaRPr b="1" sz="1800">
              <a:solidFill>
                <a:schemeClr val="dk1"/>
              </a:solidFill>
            </a:endParaRPr>
          </a:p>
          <a:p>
            <a:pPr indent="0" lvl="0" marL="0" rtl="0" algn="l">
              <a:spcBef>
                <a:spcPts val="0"/>
              </a:spcBef>
              <a:spcAft>
                <a:spcPts val="0"/>
              </a:spcAft>
              <a:buNone/>
            </a:pPr>
            <a:r>
              <a:rPr lang="en" sz="1800">
                <a:solidFill>
                  <a:schemeClr val="dk1"/>
                </a:solidFill>
              </a:rPr>
              <a:t>barren – empty</a:t>
            </a:r>
            <a:endParaRPr sz="1800">
              <a:solidFill>
                <a:schemeClr val="dk1"/>
              </a:solidFill>
            </a:endParaRPr>
          </a:p>
          <a:p>
            <a:pPr indent="0" lvl="0" marL="0" rtl="0" algn="l">
              <a:spcBef>
                <a:spcPts val="1000"/>
              </a:spcBef>
              <a:spcAft>
                <a:spcPts val="0"/>
              </a:spcAft>
              <a:buNone/>
            </a:pPr>
            <a:r>
              <a:rPr lang="en" sz="1800">
                <a:solidFill>
                  <a:schemeClr val="dk1"/>
                </a:solidFill>
              </a:rPr>
              <a:t>encounter –  meet</a:t>
            </a:r>
            <a:endParaRPr sz="1800">
              <a:solidFill>
                <a:schemeClr val="dk1"/>
              </a:solidFill>
            </a:endParaRPr>
          </a:p>
          <a:p>
            <a:pPr indent="0" lvl="0" marL="0" rtl="0" algn="l">
              <a:spcBef>
                <a:spcPts val="1000"/>
              </a:spcBef>
              <a:spcAft>
                <a:spcPts val="0"/>
              </a:spcAft>
              <a:buNone/>
            </a:pPr>
            <a:r>
              <a:rPr lang="en" sz="1800">
                <a:solidFill>
                  <a:schemeClr val="dk1"/>
                </a:solidFill>
              </a:rPr>
              <a:t>NASA missions – trips to space run by the U.S. government</a:t>
            </a:r>
            <a:endParaRPr sz="1800">
              <a:solidFill>
                <a:schemeClr val="dk1"/>
              </a:solidFill>
            </a:endParaRPr>
          </a:p>
          <a:p>
            <a:pPr indent="0" lvl="0" marL="0" rtl="0" algn="l">
              <a:spcBef>
                <a:spcPts val="1000"/>
              </a:spcBef>
              <a:spcAft>
                <a:spcPts val="0"/>
              </a:spcAft>
              <a:buNone/>
            </a:pPr>
            <a:r>
              <a:rPr lang="en" sz="1800">
                <a:solidFill>
                  <a:schemeClr val="dk1"/>
                </a:solidFill>
              </a:rPr>
              <a:t>commercial space missions – trips to space run by businesses</a:t>
            </a:r>
            <a:endParaRPr sz="1800">
              <a:solidFill>
                <a:schemeClr val="dk1"/>
              </a:solidFill>
            </a:endParaRPr>
          </a:p>
          <a:p>
            <a:pPr indent="0" lvl="0" marL="0" rtl="0" algn="l">
              <a:spcBef>
                <a:spcPts val="1000"/>
              </a:spcBef>
              <a:spcAft>
                <a:spcPts val="1000"/>
              </a:spcAft>
              <a:buClr>
                <a:schemeClr val="dk1"/>
              </a:buClr>
              <a:buSzPts val="1100"/>
              <a:buFont typeface="Arial"/>
              <a:buNone/>
            </a:pPr>
            <a:r>
              <a:rPr lang="en" sz="1800">
                <a:solidFill>
                  <a:schemeClr val="dk1"/>
                </a:solidFill>
              </a:rPr>
              <a:t>regolith – moon dirt</a:t>
            </a:r>
            <a:endParaRPr sz="18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4"/>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5</a:t>
            </a:r>
            <a:endParaRPr/>
          </a:p>
        </p:txBody>
      </p:sp>
      <p:sp>
        <p:nvSpPr>
          <p:cNvPr id="191" name="Google Shape;191;p34"/>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Create a </a:t>
            </a:r>
            <a:br>
              <a:rPr lang="en" sz="3400"/>
            </a:br>
            <a:r>
              <a:rPr lang="en" sz="3400"/>
              <a:t>Space Glove</a:t>
            </a:r>
            <a:endParaRPr sz="3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5"/>
          <p:cNvSpPr txBox="1"/>
          <p:nvPr>
            <p:ph type="title"/>
          </p:nvPr>
        </p:nvSpPr>
        <p:spPr>
          <a:xfrm>
            <a:off x="311700" y="47925"/>
            <a:ext cx="8520600" cy="861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Video Clip: Different missions need different suits </a:t>
            </a:r>
            <a:endParaRPr/>
          </a:p>
          <a:p>
            <a:pPr indent="0" lvl="0" marL="0" rtl="0" algn="l">
              <a:spcBef>
                <a:spcPts val="0"/>
              </a:spcBef>
              <a:spcAft>
                <a:spcPts val="0"/>
              </a:spcAft>
              <a:buClr>
                <a:schemeClr val="dk1"/>
              </a:buClr>
              <a:buSzPct val="51562"/>
              <a:buFont typeface="Arial"/>
              <a:buNone/>
            </a:pPr>
            <a:r>
              <a:rPr lang="en" sz="2133"/>
              <a:t>(Start at 1:38, end at 2:33)</a:t>
            </a:r>
            <a:endParaRPr sz="1653"/>
          </a:p>
        </p:txBody>
      </p:sp>
      <p:pic>
        <p:nvPicPr>
          <p:cNvPr descr="Clips of astronauts wearing spacesuits floating in space working on spacecraft, simulations of astronauts walking on the moon, and the new xEMU, which is thick like snow ski wear, but with a giant backpack on the back, and a large, clear bowl-shaped helmet in the front." id="197" name="Google Shape;197;p35" title="Spacesuits for the Next Explorers (Full feature)">
            <a:hlinkClick r:id="rId3"/>
          </p:cNvPr>
          <p:cNvPicPr preferRelativeResize="0"/>
          <p:nvPr/>
        </p:nvPicPr>
        <p:blipFill>
          <a:blip r:embed="rId4">
            <a:alphaModFix/>
          </a:blip>
          <a:stretch>
            <a:fillRect/>
          </a:stretch>
        </p:blipFill>
        <p:spPr>
          <a:xfrm>
            <a:off x="447650" y="909200"/>
            <a:ext cx="7151050" cy="4022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100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489475" y="445025"/>
            <a:ext cx="83430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Format of video slides</a:t>
            </a:r>
            <a:endParaRPr/>
          </a:p>
        </p:txBody>
      </p:sp>
      <p:sp>
        <p:nvSpPr>
          <p:cNvPr id="84" name="Google Shape;84;p18"/>
          <p:cNvSpPr txBox="1"/>
          <p:nvPr>
            <p:ph idx="1" type="body"/>
          </p:nvPr>
        </p:nvSpPr>
        <p:spPr>
          <a:xfrm>
            <a:off x="489475" y="1152475"/>
            <a:ext cx="80259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solidFill>
                  <a:srgbClr val="000000"/>
                </a:solidFill>
              </a:rPr>
              <a:t>An optional NASA video or video clip is provided for each Engineering Adventure. For each Adventure, the video or video clip can be accessed </a:t>
            </a:r>
            <a:r>
              <a:rPr lang="en">
                <a:solidFill>
                  <a:srgbClr val="000000"/>
                </a:solidFill>
              </a:rPr>
              <a:t>on the NASA YouTube channel</a:t>
            </a:r>
            <a:r>
              <a:rPr lang="en">
                <a:solidFill>
                  <a:srgbClr val="000000"/>
                </a:solidFill>
              </a:rPr>
              <a:t> two different ways: </a:t>
            </a:r>
            <a:endParaRPr>
              <a:solidFill>
                <a:srgbClr val="000000"/>
              </a:solidFill>
            </a:endParaRPr>
          </a:p>
          <a:p>
            <a:pPr indent="-334327" lvl="0" marL="457200" rtl="0" algn="l">
              <a:spcBef>
                <a:spcPts val="1200"/>
              </a:spcBef>
              <a:spcAft>
                <a:spcPts val="0"/>
              </a:spcAft>
              <a:buClr>
                <a:srgbClr val="000000"/>
              </a:buClr>
              <a:buSzPct val="100000"/>
              <a:buChar char="❖"/>
            </a:pPr>
            <a:r>
              <a:rPr lang="en">
                <a:solidFill>
                  <a:srgbClr val="000000"/>
                </a:solidFill>
              </a:rPr>
              <a:t>First slide: Click link to play the video or clip </a:t>
            </a:r>
            <a:endParaRPr>
              <a:solidFill>
                <a:srgbClr val="000000"/>
              </a:solidFill>
            </a:endParaRPr>
          </a:p>
          <a:p>
            <a:pPr indent="-334327" lvl="0" marL="457200" rtl="0" algn="l">
              <a:spcBef>
                <a:spcPts val="0"/>
              </a:spcBef>
              <a:spcAft>
                <a:spcPts val="0"/>
              </a:spcAft>
              <a:buClr>
                <a:srgbClr val="000000"/>
              </a:buClr>
              <a:buSzPct val="100000"/>
              <a:buChar char="❖"/>
            </a:pPr>
            <a:r>
              <a:rPr lang="en">
                <a:solidFill>
                  <a:srgbClr val="000000"/>
                </a:solidFill>
              </a:rPr>
              <a:t>Second slide: Use QR code to open and play the video or clip</a:t>
            </a:r>
            <a:endParaRPr>
              <a:solidFill>
                <a:srgbClr val="000000"/>
              </a:solidFill>
            </a:endParaRPr>
          </a:p>
          <a:p>
            <a:pPr indent="-316706" lvl="1" marL="914400" rtl="0" algn="l">
              <a:spcBef>
                <a:spcPts val="0"/>
              </a:spcBef>
              <a:spcAft>
                <a:spcPts val="0"/>
              </a:spcAft>
              <a:buClr>
                <a:srgbClr val="000000"/>
              </a:buClr>
              <a:buSzPct val="100000"/>
              <a:buChar char="➢"/>
            </a:pPr>
            <a:r>
              <a:rPr lang="en" sz="1500">
                <a:solidFill>
                  <a:srgbClr val="000000"/>
                </a:solidFill>
              </a:rPr>
              <a:t>If you do not have access to WiFi, download and print these slides and use the QR codes with a phone or tablet that has good cell reception.</a:t>
            </a:r>
            <a:endParaRPr sz="1500">
              <a:solidFill>
                <a:srgbClr val="000000"/>
              </a:solidFill>
            </a:endParaRPr>
          </a:p>
          <a:p>
            <a:pPr indent="0" lvl="0" marL="0" rtl="0" algn="l">
              <a:spcBef>
                <a:spcPts val="1200"/>
              </a:spcBef>
              <a:spcAft>
                <a:spcPts val="0"/>
              </a:spcAft>
              <a:buNone/>
            </a:pPr>
            <a:r>
              <a:rPr lang="en">
                <a:solidFill>
                  <a:srgbClr val="000000"/>
                </a:solidFill>
              </a:rPr>
              <a:t>The second slide for each Adventure also includes definitions of some unfamiliar terms used in the video.</a:t>
            </a:r>
            <a:endParaRPr>
              <a:solidFill>
                <a:srgbClr val="000000"/>
              </a:solidFill>
            </a:endParaRPr>
          </a:p>
          <a:p>
            <a:pPr indent="0" lvl="0" marL="0" rtl="0" algn="l">
              <a:spcBef>
                <a:spcPts val="1200"/>
              </a:spcBef>
              <a:spcAft>
                <a:spcPts val="1200"/>
              </a:spcAft>
              <a:buNone/>
            </a:pPr>
            <a:r>
              <a:rPr lang="en">
                <a:solidFill>
                  <a:srgbClr val="000000"/>
                </a:solidFill>
              </a:rPr>
              <a:t>Videos are also linked in the digital version of the Educator Guide, in the Reflect &amp; Wrap Up section of each Adventure.</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Clip: Different missions need different suits (0:55)</a:t>
            </a:r>
            <a:endParaRPr/>
          </a:p>
        </p:txBody>
      </p:sp>
      <p:sp>
        <p:nvSpPr>
          <p:cNvPr id="203" name="Google Shape;203;p36"/>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Use QR code to play video clip. </a:t>
            </a:r>
            <a:endParaRPr sz="1800"/>
          </a:p>
          <a:p>
            <a:pPr indent="0" lvl="0" marL="0" rtl="0" algn="l">
              <a:spcBef>
                <a:spcPts val="0"/>
              </a:spcBef>
              <a:spcAft>
                <a:spcPts val="0"/>
              </a:spcAft>
              <a:buNone/>
            </a:pPr>
            <a:r>
              <a:rPr lang="en" sz="1800"/>
              <a:t>It should start at 1:38.</a:t>
            </a:r>
            <a:endParaRPr sz="1800"/>
          </a:p>
          <a:p>
            <a:pPr indent="0" lvl="0" marL="0" rtl="0" algn="l">
              <a:spcBef>
                <a:spcPts val="0"/>
              </a:spcBef>
              <a:spcAft>
                <a:spcPts val="0"/>
              </a:spcAft>
              <a:buNone/>
            </a:pPr>
            <a:r>
              <a:rPr lang="en" sz="1800"/>
              <a:t>Stop at 2:33 if it keeps playing.</a:t>
            </a:r>
            <a:endParaRPr sz="1800"/>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pic>
        <p:nvPicPr>
          <p:cNvPr descr="A QR code for playing a video." id="204" name="Google Shape;204;p36"/>
          <p:cNvPicPr preferRelativeResize="0"/>
          <p:nvPr/>
        </p:nvPicPr>
        <p:blipFill rotWithShape="1">
          <a:blip r:embed="rId3">
            <a:alphaModFix/>
          </a:blip>
          <a:srcRect b="0" l="0" r="0" t="0"/>
          <a:stretch/>
        </p:blipFill>
        <p:spPr>
          <a:xfrm>
            <a:off x="430575" y="1113875"/>
            <a:ext cx="1190625" cy="1190625"/>
          </a:xfrm>
          <a:prstGeom prst="rect">
            <a:avLst/>
          </a:prstGeom>
          <a:noFill/>
          <a:ln>
            <a:noFill/>
          </a:ln>
          <a:effectLst>
            <a:outerShdw blurRad="57150" rotWithShape="0" algn="bl" dir="5400000" dist="19050">
              <a:srgbClr val="000000">
                <a:alpha val="50000"/>
              </a:srgbClr>
            </a:outerShdw>
          </a:effectLst>
        </p:spPr>
      </p:pic>
      <p:sp>
        <p:nvSpPr>
          <p:cNvPr id="205" name="Google Shape;205;p36"/>
          <p:cNvSpPr txBox="1"/>
          <p:nvPr/>
        </p:nvSpPr>
        <p:spPr>
          <a:xfrm>
            <a:off x="430575" y="2625950"/>
            <a:ext cx="7913700" cy="203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800"/>
              <a:t>Words in the video:</a:t>
            </a:r>
            <a:endParaRPr b="1" sz="1800"/>
          </a:p>
          <a:p>
            <a:pPr indent="0" lvl="0" marL="0" rtl="0" algn="l">
              <a:spcBef>
                <a:spcPts val="0"/>
              </a:spcBef>
              <a:spcAft>
                <a:spcPts val="0"/>
              </a:spcAft>
              <a:buNone/>
            </a:pPr>
            <a:r>
              <a:rPr lang="en" sz="1800"/>
              <a:t>contingency – something that may, or may not, happen in the future</a:t>
            </a:r>
            <a:endParaRPr sz="1800"/>
          </a:p>
          <a:p>
            <a:pPr indent="0" lvl="0" marL="0" rtl="0" algn="l">
              <a:spcBef>
                <a:spcPts val="1000"/>
              </a:spcBef>
              <a:spcAft>
                <a:spcPts val="0"/>
              </a:spcAft>
              <a:buNone/>
            </a:pPr>
            <a:r>
              <a:rPr lang="en" sz="1800"/>
              <a:t>EVA</a:t>
            </a:r>
            <a:r>
              <a:rPr lang="en" sz="1800"/>
              <a:t> – spacewalk (Extra Vehicular Activity)</a:t>
            </a:r>
            <a:endParaRPr sz="1800"/>
          </a:p>
          <a:p>
            <a:pPr indent="0" lvl="0" marL="0" rtl="0" algn="l">
              <a:spcBef>
                <a:spcPts val="1000"/>
              </a:spcBef>
              <a:spcAft>
                <a:spcPts val="0"/>
              </a:spcAft>
              <a:buNone/>
            </a:pPr>
            <a:r>
              <a:rPr lang="en" sz="1800"/>
              <a:t>prototype – an early engineering design that will be improved</a:t>
            </a:r>
            <a:endParaRPr sz="1800"/>
          </a:p>
          <a:p>
            <a:pPr indent="0" lvl="0" marL="0" rtl="0" algn="l">
              <a:spcBef>
                <a:spcPts val="1000"/>
              </a:spcBef>
              <a:spcAft>
                <a:spcPts val="1000"/>
              </a:spcAft>
              <a:buNone/>
            </a:pPr>
            <a:r>
              <a:rPr lang="en" sz="1800"/>
              <a:t>culminating</a:t>
            </a:r>
            <a:r>
              <a:rPr lang="en" sz="1800"/>
              <a:t> – ending</a:t>
            </a:r>
            <a:endParaRPr sz="18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7"/>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6</a:t>
            </a:r>
            <a:endParaRPr/>
          </a:p>
        </p:txBody>
      </p:sp>
      <p:sp>
        <p:nvSpPr>
          <p:cNvPr id="211" name="Google Shape;211;p37"/>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Improve a </a:t>
            </a:r>
            <a:br>
              <a:rPr lang="en" sz="3400"/>
            </a:br>
            <a:r>
              <a:rPr lang="en" sz="3400"/>
              <a:t>Space Glove</a:t>
            </a:r>
            <a:endParaRPr sz="3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8"/>
          <p:cNvSpPr txBox="1"/>
          <p:nvPr>
            <p:ph type="title"/>
          </p:nvPr>
        </p:nvSpPr>
        <p:spPr>
          <a:xfrm>
            <a:off x="311700" y="145475"/>
            <a:ext cx="8520600" cy="48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SzPct val="47413"/>
              <a:buNone/>
            </a:pPr>
            <a:r>
              <a:rPr lang="en"/>
              <a:t>Video Clip: Improving a suit for exploring a planet </a:t>
            </a:r>
            <a:br>
              <a:rPr lang="en"/>
            </a:br>
            <a:r>
              <a:rPr lang="en" sz="2133"/>
              <a:t>(Start at 4:13, end at 4:47)</a:t>
            </a:r>
            <a:endParaRPr sz="2320"/>
          </a:p>
        </p:txBody>
      </p:sp>
      <p:pic>
        <p:nvPicPr>
          <p:cNvPr descr="Clips of people testing the new xEMU, which is thick like snow ski wear, but with a giant backpack on the back, and a large, clear bowl-shaped helmet in the front.  The tester bends to pick up rock, walks down a hill and across a dusty test ground. " id="217" name="Google Shape;217;p38" title="Spacesuits for the Next Explorers (Full feature)">
            <a:hlinkClick r:id="rId3"/>
          </p:cNvPr>
          <p:cNvPicPr preferRelativeResize="0"/>
          <p:nvPr/>
        </p:nvPicPr>
        <p:blipFill>
          <a:blip r:embed="rId4">
            <a:alphaModFix/>
          </a:blip>
          <a:stretch>
            <a:fillRect/>
          </a:stretch>
        </p:blipFill>
        <p:spPr>
          <a:xfrm>
            <a:off x="427000" y="1050075"/>
            <a:ext cx="7151050" cy="4022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Clip: Improving a suit for exploring a planet (0:36)</a:t>
            </a:r>
            <a:endParaRPr/>
          </a:p>
        </p:txBody>
      </p:sp>
      <p:sp>
        <p:nvSpPr>
          <p:cNvPr id="223" name="Google Shape;223;p39"/>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Use QR code to play video clip.</a:t>
            </a:r>
            <a:endParaRPr sz="1800">
              <a:solidFill>
                <a:schemeClr val="dk1"/>
              </a:solidFill>
            </a:endParaRPr>
          </a:p>
          <a:p>
            <a:pPr indent="0" lvl="0" marL="0" rtl="0" algn="l">
              <a:spcBef>
                <a:spcPts val="0"/>
              </a:spcBef>
              <a:spcAft>
                <a:spcPts val="0"/>
              </a:spcAft>
              <a:buNone/>
            </a:pPr>
            <a:r>
              <a:rPr lang="en" sz="1800">
                <a:solidFill>
                  <a:schemeClr val="dk1"/>
                </a:solidFill>
              </a:rPr>
              <a:t>It should start at 4:13. </a:t>
            </a:r>
            <a:endParaRPr sz="1800">
              <a:solidFill>
                <a:schemeClr val="dk1"/>
              </a:solidFill>
            </a:endParaRPr>
          </a:p>
          <a:p>
            <a:pPr indent="0" lvl="0" marL="0" rtl="0" algn="l">
              <a:spcBef>
                <a:spcPts val="0"/>
              </a:spcBef>
              <a:spcAft>
                <a:spcPts val="0"/>
              </a:spcAft>
              <a:buNone/>
            </a:pPr>
            <a:r>
              <a:rPr lang="en" sz="1800">
                <a:solidFill>
                  <a:schemeClr val="dk1"/>
                </a:solidFill>
              </a:rPr>
              <a:t>End </a:t>
            </a:r>
            <a:r>
              <a:rPr lang="en" sz="1800">
                <a:solidFill>
                  <a:schemeClr val="dk1"/>
                </a:solidFill>
              </a:rPr>
              <a:t>at 4:47 if it keeps playing.</a:t>
            </a:r>
            <a:endParaRPr sz="1800">
              <a:solidFill>
                <a:schemeClr val="dk1"/>
              </a:solidFill>
            </a:endParaRPr>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pic>
        <p:nvPicPr>
          <p:cNvPr descr="A QR code for playing a video." id="224" name="Google Shape;224;p39"/>
          <p:cNvPicPr preferRelativeResize="0"/>
          <p:nvPr/>
        </p:nvPicPr>
        <p:blipFill rotWithShape="1">
          <a:blip r:embed="rId3">
            <a:alphaModFix/>
          </a:blip>
          <a:srcRect b="0" l="0" r="0" t="0"/>
          <a:stretch/>
        </p:blipFill>
        <p:spPr>
          <a:xfrm>
            <a:off x="430575" y="1113875"/>
            <a:ext cx="1190625" cy="1190625"/>
          </a:xfrm>
          <a:prstGeom prst="rect">
            <a:avLst/>
          </a:prstGeom>
          <a:noFill/>
          <a:ln>
            <a:noFill/>
          </a:ln>
          <a:effectLst>
            <a:outerShdw blurRad="57150" rotWithShape="0" algn="bl" dir="5400000" dist="19050">
              <a:srgbClr val="000000">
                <a:alpha val="50000"/>
              </a:srgbClr>
            </a:outerShdw>
          </a:effectLst>
        </p:spPr>
      </p:pic>
      <p:sp>
        <p:nvSpPr>
          <p:cNvPr id="225" name="Google Shape;225;p39"/>
          <p:cNvSpPr txBox="1"/>
          <p:nvPr/>
        </p:nvSpPr>
        <p:spPr>
          <a:xfrm>
            <a:off x="430575" y="2625950"/>
            <a:ext cx="7913700" cy="2035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800"/>
              <a:t>Words in the video:</a:t>
            </a:r>
            <a:endParaRPr b="1" sz="1800"/>
          </a:p>
          <a:p>
            <a:pPr indent="0" lvl="0" marL="0" rtl="0" algn="l">
              <a:spcBef>
                <a:spcPts val="0"/>
              </a:spcBef>
              <a:spcAft>
                <a:spcPts val="0"/>
              </a:spcAft>
              <a:buNone/>
            </a:pPr>
            <a:r>
              <a:rPr lang="en" sz="1800"/>
              <a:t>reliable – something you can count on </a:t>
            </a:r>
            <a:endParaRPr sz="1800"/>
          </a:p>
          <a:p>
            <a:pPr indent="0" lvl="0" marL="0" rtl="0" algn="l">
              <a:spcBef>
                <a:spcPts val="1000"/>
              </a:spcBef>
              <a:spcAft>
                <a:spcPts val="0"/>
              </a:spcAft>
              <a:buNone/>
            </a:pPr>
            <a:r>
              <a:rPr lang="en" sz="1800"/>
              <a:t>durable</a:t>
            </a:r>
            <a:r>
              <a:rPr lang="en" sz="1800"/>
              <a:t> – something that lasts a long time</a:t>
            </a:r>
            <a:endParaRPr sz="1800"/>
          </a:p>
          <a:p>
            <a:pPr indent="0" lvl="0" marL="0" rtl="0" algn="l">
              <a:spcBef>
                <a:spcPts val="1000"/>
              </a:spcBef>
              <a:spcAft>
                <a:spcPts val="0"/>
              </a:spcAft>
              <a:buNone/>
            </a:pPr>
            <a:r>
              <a:rPr lang="en" sz="1800"/>
              <a:t>geology </a:t>
            </a:r>
            <a:r>
              <a:rPr lang="en" sz="1800"/>
              <a:t>– the study of rocks and minerals on Earth and other planets</a:t>
            </a:r>
            <a:endParaRPr sz="1800"/>
          </a:p>
          <a:p>
            <a:pPr indent="0" lvl="0" marL="0" rtl="0" algn="l">
              <a:spcBef>
                <a:spcPts val="1000"/>
              </a:spcBef>
              <a:spcAft>
                <a:spcPts val="1000"/>
              </a:spcAft>
              <a:buNone/>
            </a:pPr>
            <a:r>
              <a:rPr lang="en" sz="1800"/>
              <a:t>lunar – of the Moon or on the Moon</a:t>
            </a:r>
            <a:endParaRPr sz="1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0"/>
          <p:cNvSpPr txBox="1"/>
          <p:nvPr>
            <p:ph type="title"/>
          </p:nvPr>
        </p:nvSpPr>
        <p:spPr>
          <a:xfrm>
            <a:off x="366100" y="1624950"/>
            <a:ext cx="8520600" cy="1893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End of Engineering Videos</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sz="2400"/>
              <a:t>No video for Engineering Adventure 7</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Ready, S.E.T., Go!</a:t>
            </a:r>
            <a:endParaRPr/>
          </a:p>
        </p:txBody>
      </p:sp>
      <p:sp>
        <p:nvSpPr>
          <p:cNvPr id="90" name="Google Shape;90;p19"/>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400"/>
              <a:t>Understanding Space Trash</a:t>
            </a:r>
            <a:endParaRPr sz="3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303150"/>
            <a:ext cx="8520600" cy="585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a:t>
            </a:r>
            <a:r>
              <a:rPr lang="en"/>
              <a:t>clip</a:t>
            </a:r>
            <a:r>
              <a:rPr lang="en"/>
              <a:t>: Testing impact of space trash </a:t>
            </a:r>
            <a:r>
              <a:rPr lang="en" sz="2244"/>
              <a:t>(start </a:t>
            </a:r>
            <a:r>
              <a:rPr lang="en" sz="2244"/>
              <a:t>2:33, end 2:53)</a:t>
            </a:r>
            <a:endParaRPr sz="2244"/>
          </a:p>
        </p:txBody>
      </p:sp>
      <p:pic>
        <p:nvPicPr>
          <p:cNvPr descr="Scientists run a test to see what happens when a small piece of trash hits a spacecraft. It hits, explodes, and damages the surface of the test object." id="96" name="Google Shape;96;p20" title="NASA has big ‘guns’ to study micrometeorite &amp; space debris impacts - See test fires">
            <a:hlinkClick r:id="rId3"/>
          </p:cNvPr>
          <p:cNvPicPr preferRelativeResize="0"/>
          <p:nvPr/>
        </p:nvPicPr>
        <p:blipFill>
          <a:blip r:embed="rId4">
            <a:alphaModFix/>
          </a:blip>
          <a:stretch>
            <a:fillRect/>
          </a:stretch>
        </p:blipFill>
        <p:spPr>
          <a:xfrm>
            <a:off x="388150" y="1048675"/>
            <a:ext cx="7063778" cy="3973375"/>
          </a:xfrm>
          <a:prstGeom prst="rect">
            <a:avLst/>
          </a:prstGeom>
          <a:noFill/>
          <a:ln>
            <a:noFill/>
          </a:ln>
          <a:effectLst>
            <a:outerShdw blurRad="57150" rotWithShape="0" algn="bl" dir="5400000" dist="19050">
              <a:srgbClr val="000000">
                <a:alpha val="50000"/>
              </a:srgbClr>
            </a:outerShdw>
          </a:effectLst>
        </p:spPr>
      </p:pic>
      <p:sp>
        <p:nvSpPr>
          <p:cNvPr id="97" name="Google Shape;97;p20"/>
          <p:cNvSpPr txBox="1"/>
          <p:nvPr/>
        </p:nvSpPr>
        <p:spPr>
          <a:xfrm>
            <a:off x="7831400" y="1748850"/>
            <a:ext cx="13293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Video clip: Testing impact of space trash (0:20)</a:t>
            </a:r>
            <a:endParaRPr/>
          </a:p>
        </p:txBody>
      </p:sp>
      <p:sp>
        <p:nvSpPr>
          <p:cNvPr id="103" name="Google Shape;103;p21"/>
          <p:cNvSpPr txBox="1"/>
          <p:nvPr/>
        </p:nvSpPr>
        <p:spPr>
          <a:xfrm>
            <a:off x="1889250" y="1136925"/>
            <a:ext cx="3679200" cy="119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1"/>
                </a:solidFill>
              </a:rPr>
              <a:t>Use QR code to play video. </a:t>
            </a:r>
            <a:endParaRPr sz="1800">
              <a:solidFill>
                <a:schemeClr val="dk1"/>
              </a:solidFill>
            </a:endParaRPr>
          </a:p>
          <a:p>
            <a:pPr indent="0" lvl="0" marL="0" rtl="0" algn="l">
              <a:spcBef>
                <a:spcPts val="0"/>
              </a:spcBef>
              <a:spcAft>
                <a:spcPts val="0"/>
              </a:spcAft>
              <a:buNone/>
            </a:pPr>
            <a:r>
              <a:rPr lang="en" sz="1800">
                <a:solidFill>
                  <a:schemeClr val="dk1"/>
                </a:solidFill>
              </a:rPr>
              <a:t>It should start at 2:23.</a:t>
            </a:r>
            <a:endParaRPr sz="1800">
              <a:solidFill>
                <a:schemeClr val="dk1"/>
              </a:solidFill>
            </a:endParaRPr>
          </a:p>
          <a:p>
            <a:pPr indent="0" lvl="0" marL="0" rtl="0" algn="l">
              <a:spcBef>
                <a:spcPts val="0"/>
              </a:spcBef>
              <a:spcAft>
                <a:spcPts val="0"/>
              </a:spcAft>
              <a:buNone/>
            </a:pPr>
            <a:r>
              <a:rPr lang="en" sz="1800">
                <a:solidFill>
                  <a:schemeClr val="dk1"/>
                </a:solidFill>
              </a:rPr>
              <a:t>Stop at 2:53 if it keeps playing.</a:t>
            </a:r>
            <a:endParaRPr sz="1800">
              <a:solidFill>
                <a:schemeClr val="dk1"/>
              </a:solidFill>
            </a:endParaRPr>
          </a:p>
          <a:p>
            <a:pPr indent="0" lvl="0" marL="0" rtl="0" algn="l">
              <a:spcBef>
                <a:spcPts val="0"/>
              </a:spcBef>
              <a:spcAft>
                <a:spcPts val="0"/>
              </a:spcAft>
              <a:buNone/>
            </a:pPr>
            <a:r>
              <a:t/>
            </a:r>
            <a:endParaRPr sz="1800">
              <a:solidFill>
                <a:schemeClr val="dk1"/>
              </a:solidFill>
            </a:endParaRPr>
          </a:p>
          <a:p>
            <a:pPr indent="0" lvl="0" marL="0" rtl="0" algn="l">
              <a:spcBef>
                <a:spcPts val="0"/>
              </a:spcBef>
              <a:spcAft>
                <a:spcPts val="0"/>
              </a:spcAft>
              <a:buNone/>
            </a:pPr>
            <a:r>
              <a:t/>
            </a:r>
            <a:endParaRPr sz="1800">
              <a:solidFill>
                <a:schemeClr val="dk1"/>
              </a:solidFill>
            </a:endParaRPr>
          </a:p>
        </p:txBody>
      </p:sp>
      <p:pic>
        <p:nvPicPr>
          <p:cNvPr descr="A QR code for playing a video." id="104" name="Google Shape;104;p21"/>
          <p:cNvPicPr preferRelativeResize="0"/>
          <p:nvPr/>
        </p:nvPicPr>
        <p:blipFill>
          <a:blip r:embed="rId3">
            <a:alphaModFix/>
          </a:blip>
          <a:stretch>
            <a:fillRect/>
          </a:stretch>
        </p:blipFill>
        <p:spPr>
          <a:xfrm>
            <a:off x="598750" y="1248350"/>
            <a:ext cx="1036425" cy="1036425"/>
          </a:xfrm>
          <a:prstGeom prst="rect">
            <a:avLst/>
          </a:prstGeom>
          <a:noFill/>
          <a:ln>
            <a:noFill/>
          </a:ln>
          <a:effectLst>
            <a:outerShdw blurRad="57150" rotWithShape="0" algn="bl" dir="5400000" dist="19050">
              <a:srgbClr val="000000">
                <a:alpha val="50000"/>
              </a:srgbClr>
            </a:outerShdw>
          </a:effectLst>
        </p:spPr>
      </p:pic>
      <p:sp>
        <p:nvSpPr>
          <p:cNvPr id="105" name="Google Shape;105;p21"/>
          <p:cNvSpPr txBox="1"/>
          <p:nvPr/>
        </p:nvSpPr>
        <p:spPr>
          <a:xfrm>
            <a:off x="598750" y="2604625"/>
            <a:ext cx="6630000" cy="167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t>Words in the video:</a:t>
            </a:r>
            <a:endParaRPr b="1" sz="1800"/>
          </a:p>
          <a:p>
            <a:pPr indent="0" lvl="0" marL="0" rtl="0" algn="l">
              <a:lnSpc>
                <a:spcPct val="115000"/>
              </a:lnSpc>
              <a:spcBef>
                <a:spcPts val="1000"/>
              </a:spcBef>
              <a:spcAft>
                <a:spcPts val="0"/>
              </a:spcAft>
              <a:buNone/>
            </a:pPr>
            <a:r>
              <a:rPr lang="en" sz="1800"/>
              <a:t>velocity – how fast something is moving</a:t>
            </a:r>
            <a:endParaRPr sz="1800"/>
          </a:p>
          <a:p>
            <a:pPr indent="0" lvl="0" marL="0" rtl="0" algn="l">
              <a:lnSpc>
                <a:spcPct val="115000"/>
              </a:lnSpc>
              <a:spcBef>
                <a:spcPts val="1000"/>
              </a:spcBef>
              <a:spcAft>
                <a:spcPts val="1000"/>
              </a:spcAft>
              <a:buClr>
                <a:schemeClr val="dk1"/>
              </a:buClr>
              <a:buSzPts val="1100"/>
              <a:buFont typeface="Arial"/>
              <a:buNone/>
            </a:pPr>
            <a:r>
              <a:rPr lang="en" sz="1800"/>
              <a:t>“New York to San Francisco in 5 minutes” – a plane takes over 5 hours to fly between these two cities</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a:t>
            </a:r>
            <a:r>
              <a:rPr lang="en"/>
              <a:t>1</a:t>
            </a:r>
            <a:endParaRPr/>
          </a:p>
        </p:txBody>
      </p:sp>
      <p:sp>
        <p:nvSpPr>
          <p:cNvPr id="111" name="Google Shape;111;p22"/>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Everyday Gloves</a:t>
            </a:r>
            <a:endParaRPr sz="3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Video: </a:t>
            </a:r>
            <a:r>
              <a:rPr lang="en"/>
              <a:t>What Are the Next Generation Spacesuits?</a:t>
            </a:r>
            <a:r>
              <a:rPr lang="en"/>
              <a:t> (3:31)</a:t>
            </a:r>
            <a:endParaRPr/>
          </a:p>
        </p:txBody>
      </p:sp>
      <p:pic>
        <p:nvPicPr>
          <p:cNvPr descr="A comparison of two different spacesuits. One is thick like snow ski wear, but with a giant backpack on the back, and a large, clear bowl-shaped helmet in the front. The second is bright orange, is smaller and thinner, and has a ring around the neck where a helmet would be attached. Questions pop up on screen that are answered by the host." id="117" name="Google Shape;117;p23" title="#AskNASA┃ What are the Next Generation Spacesuits?">
            <a:hlinkClick r:id="rId3"/>
          </p:cNvPr>
          <p:cNvPicPr preferRelativeResize="0"/>
          <p:nvPr/>
        </p:nvPicPr>
        <p:blipFill>
          <a:blip r:embed="rId4">
            <a:alphaModFix/>
          </a:blip>
          <a:stretch>
            <a:fillRect/>
          </a:stretch>
        </p:blipFill>
        <p:spPr>
          <a:xfrm>
            <a:off x="440900" y="1174650"/>
            <a:ext cx="6198275" cy="34865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Video: What Are the Next Generation Spacesuits? (3:31)</a:t>
            </a:r>
            <a:endParaRPr/>
          </a:p>
          <a:p>
            <a:pPr indent="0" lvl="0" marL="0" rtl="0" algn="l">
              <a:spcBef>
                <a:spcPts val="0"/>
              </a:spcBef>
              <a:spcAft>
                <a:spcPts val="0"/>
              </a:spcAft>
              <a:buClr>
                <a:schemeClr val="dk1"/>
              </a:buClr>
              <a:buSzPct val="39285"/>
              <a:buFont typeface="Arial"/>
              <a:buNone/>
            </a:pPr>
            <a:r>
              <a:t/>
            </a:r>
            <a:endParaRPr>
              <a:highlight>
                <a:schemeClr val="accent6"/>
              </a:highlight>
            </a:endParaRPr>
          </a:p>
        </p:txBody>
      </p:sp>
      <p:sp>
        <p:nvSpPr>
          <p:cNvPr id="123" name="Google Shape;123;p24"/>
          <p:cNvSpPr txBox="1"/>
          <p:nvPr/>
        </p:nvSpPr>
        <p:spPr>
          <a:xfrm>
            <a:off x="1821625" y="1226875"/>
            <a:ext cx="6263400" cy="107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t>Use QR code to play video. Play the whole video.</a:t>
            </a:r>
            <a:endParaRPr sz="1800"/>
          </a:p>
          <a:p>
            <a:pPr indent="0" lvl="0" marL="0" rtl="0" algn="l">
              <a:spcBef>
                <a:spcPts val="0"/>
              </a:spcBef>
              <a:spcAft>
                <a:spcPts val="0"/>
              </a:spcAft>
              <a:buNone/>
            </a:pPr>
            <a:r>
              <a:t/>
            </a:r>
            <a:endParaRPr sz="1800"/>
          </a:p>
          <a:p>
            <a:pPr indent="0" lvl="0" marL="0" rtl="0" algn="l">
              <a:spcBef>
                <a:spcPts val="0"/>
              </a:spcBef>
              <a:spcAft>
                <a:spcPts val="0"/>
              </a:spcAft>
              <a:buClr>
                <a:schemeClr val="dk1"/>
              </a:buClr>
              <a:buSzPts val="1100"/>
              <a:buFont typeface="Arial"/>
              <a:buNone/>
            </a:pPr>
            <a:r>
              <a:rPr lang="en" sz="1800">
                <a:solidFill>
                  <a:schemeClr val="dk1"/>
                </a:solidFill>
              </a:rPr>
              <a:t>Update: Artemis moon launch will be no sooner than 2026.</a:t>
            </a:r>
            <a:endParaRPr sz="1800"/>
          </a:p>
          <a:p>
            <a:pPr indent="0" lvl="0" marL="0" rtl="0" algn="l">
              <a:spcBef>
                <a:spcPts val="0"/>
              </a:spcBef>
              <a:spcAft>
                <a:spcPts val="0"/>
              </a:spcAft>
              <a:buNone/>
            </a:pPr>
            <a:r>
              <a:t/>
            </a:r>
            <a:endParaRPr sz="1800">
              <a:solidFill>
                <a:schemeClr val="dk2"/>
              </a:solidFill>
            </a:endParaRPr>
          </a:p>
          <a:p>
            <a:pPr indent="0" lvl="0" marL="0" rtl="0" algn="l">
              <a:spcBef>
                <a:spcPts val="0"/>
              </a:spcBef>
              <a:spcAft>
                <a:spcPts val="0"/>
              </a:spcAft>
              <a:buNone/>
            </a:pPr>
            <a:r>
              <a:t/>
            </a:r>
            <a:endParaRPr sz="1800">
              <a:solidFill>
                <a:schemeClr val="dk2"/>
              </a:solidFill>
            </a:endParaRPr>
          </a:p>
        </p:txBody>
      </p:sp>
      <p:pic>
        <p:nvPicPr>
          <p:cNvPr descr="QR code to play video" id="124" name="Google Shape;124;p24"/>
          <p:cNvPicPr preferRelativeResize="0"/>
          <p:nvPr/>
        </p:nvPicPr>
        <p:blipFill rotWithShape="1">
          <a:blip r:embed="rId3">
            <a:alphaModFix/>
          </a:blip>
          <a:srcRect b="0" l="0" r="0" t="0"/>
          <a:stretch/>
        </p:blipFill>
        <p:spPr>
          <a:xfrm>
            <a:off x="598750" y="1248350"/>
            <a:ext cx="1036425" cy="1036425"/>
          </a:xfrm>
          <a:prstGeom prst="rect">
            <a:avLst/>
          </a:prstGeom>
          <a:noFill/>
          <a:ln>
            <a:noFill/>
          </a:ln>
          <a:effectLst>
            <a:outerShdw blurRad="57150" rotWithShape="0" algn="bl" dir="5400000" dist="19050">
              <a:srgbClr val="000000">
                <a:alpha val="50000"/>
              </a:srgbClr>
            </a:outerShdw>
          </a:effectLst>
        </p:spPr>
      </p:pic>
      <p:sp>
        <p:nvSpPr>
          <p:cNvPr id="125" name="Google Shape;125;p24"/>
          <p:cNvSpPr txBox="1"/>
          <p:nvPr/>
        </p:nvSpPr>
        <p:spPr>
          <a:xfrm>
            <a:off x="590250" y="2410375"/>
            <a:ext cx="7963500" cy="2654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t>Words in the video:</a:t>
            </a:r>
            <a:endParaRPr b="1" sz="1800"/>
          </a:p>
          <a:p>
            <a:pPr indent="0" lvl="0" marL="0" rtl="0" algn="l">
              <a:lnSpc>
                <a:spcPct val="115000"/>
              </a:lnSpc>
              <a:spcBef>
                <a:spcPts val="1000"/>
              </a:spcBef>
              <a:spcAft>
                <a:spcPts val="0"/>
              </a:spcAft>
              <a:buNone/>
            </a:pPr>
            <a:r>
              <a:rPr lang="en" sz="1800"/>
              <a:t>mobility</a:t>
            </a:r>
            <a:r>
              <a:rPr lang="en" sz="1800"/>
              <a:t> </a:t>
            </a:r>
            <a:r>
              <a:rPr lang="en" sz="1800"/>
              <a:t>– how easy it is to move around</a:t>
            </a:r>
            <a:endParaRPr sz="1800"/>
          </a:p>
          <a:p>
            <a:pPr indent="0" lvl="0" marL="0" rtl="0" algn="l">
              <a:lnSpc>
                <a:spcPct val="115000"/>
              </a:lnSpc>
              <a:spcBef>
                <a:spcPts val="1000"/>
              </a:spcBef>
              <a:spcAft>
                <a:spcPts val="0"/>
              </a:spcAft>
              <a:buClr>
                <a:schemeClr val="dk1"/>
              </a:buClr>
              <a:buSzPts val="1100"/>
              <a:buFont typeface="Arial"/>
              <a:buNone/>
            </a:pPr>
            <a:r>
              <a:rPr lang="en" sz="1800"/>
              <a:t>bearing – a part that makes it easy to move a joint</a:t>
            </a:r>
            <a:endParaRPr sz="1800"/>
          </a:p>
          <a:p>
            <a:pPr indent="0" lvl="0" marL="0" rtl="0" algn="l">
              <a:lnSpc>
                <a:spcPct val="115000"/>
              </a:lnSpc>
              <a:spcBef>
                <a:spcPts val="1000"/>
              </a:spcBef>
              <a:spcAft>
                <a:spcPts val="0"/>
              </a:spcAft>
              <a:buClr>
                <a:schemeClr val="dk1"/>
              </a:buClr>
              <a:buSzPts val="1100"/>
              <a:buFont typeface="Arial"/>
              <a:buNone/>
            </a:pPr>
            <a:r>
              <a:rPr lang="en" sz="1800"/>
              <a:t>Artemis – a NASA project taking astronauts to the Moon</a:t>
            </a:r>
            <a:endParaRPr sz="1800"/>
          </a:p>
          <a:p>
            <a:pPr indent="0" lvl="0" marL="0" rtl="0" algn="l">
              <a:spcBef>
                <a:spcPts val="1000"/>
              </a:spcBef>
              <a:spcAft>
                <a:spcPts val="0"/>
              </a:spcAft>
              <a:buClr>
                <a:schemeClr val="dk1"/>
              </a:buClr>
              <a:buSzPts val="1100"/>
              <a:buFont typeface="Arial"/>
              <a:buNone/>
            </a:pPr>
            <a:r>
              <a:rPr lang="en" sz="1800"/>
              <a:t>contingency – something that may, or may not, happen in the future</a:t>
            </a:r>
            <a:endParaRPr sz="1800"/>
          </a:p>
          <a:p>
            <a:pPr indent="0" lvl="0" marL="0" rtl="0" algn="l">
              <a:lnSpc>
                <a:spcPct val="115000"/>
              </a:lnSpc>
              <a:spcBef>
                <a:spcPts val="1000"/>
              </a:spcBef>
              <a:spcAft>
                <a:spcPts val="1000"/>
              </a:spcAft>
              <a:buClr>
                <a:schemeClr val="dk1"/>
              </a:buClr>
              <a:buSzPts val="1100"/>
              <a:buFont typeface="Arial"/>
              <a:buNone/>
            </a:pPr>
            <a:r>
              <a:rPr lang="en" sz="1800"/>
              <a:t>egress – a fancy word for getting out of a spacecraft</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txBox="1"/>
          <p:nvPr>
            <p:ph type="ctrTitle"/>
          </p:nvPr>
        </p:nvSpPr>
        <p:spPr>
          <a:xfrm>
            <a:off x="607900" y="422550"/>
            <a:ext cx="8198400" cy="1220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Engineering Adventure 2</a:t>
            </a:r>
            <a:endParaRPr/>
          </a:p>
        </p:txBody>
      </p:sp>
      <p:sp>
        <p:nvSpPr>
          <p:cNvPr id="131" name="Google Shape;131;p25"/>
          <p:cNvSpPr txBox="1"/>
          <p:nvPr>
            <p:ph idx="1" type="subTitle"/>
          </p:nvPr>
        </p:nvSpPr>
        <p:spPr>
          <a:xfrm>
            <a:off x="4921125" y="2987875"/>
            <a:ext cx="3468000" cy="1295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3400"/>
              <a:t>Chilling Out</a:t>
            </a:r>
            <a:endParaRPr sz="3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