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7772400" cx="10058400"/>
  <p:notesSz cx="6858000" cy="9144000"/>
  <p:embeddedFontLst>
    <p:embeddedFont>
      <p:font typeface="Raleway SemiBold"/>
      <p:regular r:id="rId46"/>
      <p:bold r:id="rId47"/>
      <p:italic r:id="rId48"/>
      <p:boldItalic r:id="rId49"/>
    </p:embeddedFont>
    <p:embeddedFont>
      <p:font typeface="Montserrat"/>
      <p:regular r:id="rId50"/>
      <p:bold r:id="rId51"/>
      <p:italic r:id="rId52"/>
      <p:boldItalic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936">
          <p15:clr>
            <a:srgbClr val="747775"/>
          </p15:clr>
        </p15:guide>
        <p15:guide id="2" pos="5400">
          <p15:clr>
            <a:srgbClr val="747775"/>
          </p15:clr>
        </p15:guide>
        <p15:guide id="3" orient="horz" pos="4410">
          <p15:clr>
            <a:srgbClr val="747775"/>
          </p15:clr>
        </p15:guide>
        <p15:guide id="4" orient="horz" pos="1656">
          <p15:clr>
            <a:srgbClr val="747775"/>
          </p15:clr>
        </p15:guide>
      </p15:sldGuideLst>
    </p:ext>
    <p:ext uri="GoogleSlidesCustomDataVersion2">
      <go:slidesCustomData xmlns:go="http://customooxmlschemas.google.com/" r:id="rId54" roundtripDataSignature="AMtx7miEdmFekd+HbD1FbvFuyDPMVOLB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36"/>
        <p:guide pos="5400"/>
        <p:guide pos="4410" orient="horz"/>
        <p:guide pos="16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SemiBold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SemiBold-italic.fntdata"/><Relationship Id="rId47" Type="http://schemas.openxmlformats.org/officeDocument/2006/relationships/font" Target="fonts/RalewaySemiBold-bold.fntdata"/><Relationship Id="rId49" Type="http://schemas.openxmlformats.org/officeDocument/2006/relationships/font" Target="fonts/Raleway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bold.fntdata"/><Relationship Id="rId50" Type="http://schemas.openxmlformats.org/officeDocument/2006/relationships/font" Target="fonts/Montserrat-regular.fntdata"/><Relationship Id="rId53" Type="http://schemas.openxmlformats.org/officeDocument/2006/relationships/font" Target="fonts/Montserrat-boldItalic.fntdata"/><Relationship Id="rId52" Type="http://schemas.openxmlformats.org/officeDocument/2006/relationships/font" Target="fonts/Montserra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31925" y="1143000"/>
            <a:ext cx="39941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18018ea76_0_246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g3518018ea76_0_2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g3518018ea76_0_2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6c0ed1c6fb_0_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6c0ed1c6f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6c0ed1c6fb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0e76ab77c_0_6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g350e76ab77c_0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350e76ab77c_0_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0e76ab77c_0_7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50e76ab77c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350e76ab77c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58d048b824_0_4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58d048b824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358d048b824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6c0ed1c6fb_0_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36c0ed1c6fb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36c0ed1c6fb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0e76ab77c_0_13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350e76ab77c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350e76ab77c_0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8dfd34686_0_9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358dfd34686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358dfd34686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71a2c6adcf_0_1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371a2c6adcf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371a2c6adcf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71a2c6adcf_0_5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71a2c6adcf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371a2c6adcf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71a2c6adcf_0_5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371a2c6adcf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371a2c6adcf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0e76ab77c_0_4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g350e76ab77c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g350e76ab77c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71a2c6adcf_0_4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371a2c6adcf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7" name="Google Shape;267;g371a2c6adcf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71a2c6adcf_0_3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371a2c6adcf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4" name="Google Shape;274;g371a2c6adcf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71a2c6adcf_0_3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371a2c6adcf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g371a2c6adcf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71a2c6adcf_0_2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371a2c6adcf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8" name="Google Shape;288;g371a2c6adcf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71a2c6adcf_0_2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371a2c6adcf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g371a2c6adcf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71a2c6adcf_0_6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371a2c6adcf_0_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g371a2c6adcf_0_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71a2c6adcf_0_7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371a2c6adcf_0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g371a2c6adcf_0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71a2c6adcf_0_10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371a2c6adcf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g371a2c6adcf_0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71a2c6adcf_0_9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g371a2c6adcf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g371a2c6adcf_0_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71a2c6adcf_0_10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371a2c6adcf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0" name="Google Shape;330;g371a2c6adcf_0_1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18018ea76_0_252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3518018ea76_0_2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g3518018ea76_0_25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1a2c6adcf_0_9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g371a2c6adcf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g371a2c6adcf_0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71a2c6adcf_0_8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g371a2c6adcf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g371a2c6adcf_0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71a2c6adcf_0_7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0" name="Google Shape;350;g371a2c6adcf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1" name="Google Shape;351;g371a2c6adcf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71a2c6adcf_0_11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371a2c6adcf_0_1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g371a2c6adcf_0_1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71a2c6adcf_0_12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371a2c6adcf_0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g371a2c6adcf_0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71a2c6adcf_0_12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371a2c6adcf_0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2" name="Google Shape;372;g371a2c6adcf_0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1a2c6adcf_0_13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371a2c6adcf_0_1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9" name="Google Shape;379;g371a2c6adcf_0_1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71a2c6adcf_0_139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g371a2c6adcf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6" name="Google Shape;386;g371a2c6adcf_0_1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71a2c6adcf_0_14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g371a2c6adcf_0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g371a2c6adcf_0_1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1a2c6adcf_0_151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371a2c6adcf_0_1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0" name="Google Shape;400;g371a2c6adcf_0_1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0e76ab77c_0_4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350e76ab77c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g350e76ab77c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71a2c6adcf_0_157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g371a2c6adcf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7" name="Google Shape;407;g371a2c6adcf_0_1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0e76ab77c_0_0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g350e76ab77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g350e76ab77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0e76ab77c_0_1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350e76ab77c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350e76ab77c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0e76ab77c_0_23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50e76ab77c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50e76ab77c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0e76ab77c_0_34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50e76ab77c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350e76ab77c_0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0e76ab77c_0_55:notes"/>
          <p:cNvSpPr/>
          <p:nvPr>
            <p:ph idx="2" type="sldImg"/>
          </p:nvPr>
        </p:nvSpPr>
        <p:spPr>
          <a:xfrm>
            <a:off x="1431925" y="1143000"/>
            <a:ext cx="39942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350e76ab77c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350e76ab77c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50e76ab77c_0_80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5" name="Google Shape;15;g350e76ab77c_0_80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6" name="Google Shape;16;g350e76ab77c_0_8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50e76ab77c_0_103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53" name="Google Shape;53;g350e76ab77c_0_10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0e76ab77c_0_106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350e76ab77c_0_106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7" name="Google Shape;57;g350e76ab77c_0_106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8" name="Google Shape;58;g350e76ab77c_0_106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59" name="Google Shape;59;g350e76ab77c_0_10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0e76ab77c_0_112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62" name="Google Shape;62;g350e76ab77c_0_1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0e76ab77c_0_115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65" name="Google Shape;65;g350e76ab77c_0_115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66" name="Google Shape;66;g350e76ab77c_0_11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50e76ab77c_0_121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350e76ab77c_0_121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g350e76ab77c_0_121"/>
          <p:cNvSpPr txBox="1"/>
          <p:nvPr>
            <p:ph idx="10" type="dt"/>
          </p:nvPr>
        </p:nvSpPr>
        <p:spPr>
          <a:xfrm>
            <a:off x="69151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g350e76ab77c_0_121"/>
          <p:cNvSpPr txBox="1"/>
          <p:nvPr>
            <p:ph idx="11" type="ftr"/>
          </p:nvPr>
        </p:nvSpPr>
        <p:spPr>
          <a:xfrm>
            <a:off x="3331845" y="7203865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g350e76ab77c_0_121"/>
          <p:cNvSpPr txBox="1"/>
          <p:nvPr>
            <p:ph idx="12" type="sldNum"/>
          </p:nvPr>
        </p:nvSpPr>
        <p:spPr>
          <a:xfrm>
            <a:off x="710374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50e76ab77c_0_127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350e76ab77c_0_127"/>
          <p:cNvSpPr txBox="1"/>
          <p:nvPr>
            <p:ph idx="1" type="body"/>
          </p:nvPr>
        </p:nvSpPr>
        <p:spPr>
          <a:xfrm>
            <a:off x="69151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g350e76ab77c_0_127"/>
          <p:cNvSpPr txBox="1"/>
          <p:nvPr>
            <p:ph idx="2" type="body"/>
          </p:nvPr>
        </p:nvSpPr>
        <p:spPr>
          <a:xfrm>
            <a:off x="509206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g350e76ab77c_0_127"/>
          <p:cNvSpPr txBox="1"/>
          <p:nvPr>
            <p:ph idx="10" type="dt"/>
          </p:nvPr>
        </p:nvSpPr>
        <p:spPr>
          <a:xfrm>
            <a:off x="69151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350e76ab77c_0_127"/>
          <p:cNvSpPr txBox="1"/>
          <p:nvPr>
            <p:ph idx="11" type="ftr"/>
          </p:nvPr>
        </p:nvSpPr>
        <p:spPr>
          <a:xfrm>
            <a:off x="3331845" y="7203865"/>
            <a:ext cx="33948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350e76ab77c_0_127"/>
          <p:cNvSpPr txBox="1"/>
          <p:nvPr>
            <p:ph idx="12" type="sldNum"/>
          </p:nvPr>
        </p:nvSpPr>
        <p:spPr>
          <a:xfrm>
            <a:off x="7103745" y="7203865"/>
            <a:ext cx="2263200" cy="41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0"/>
              <a:buFont typeface="Arial"/>
              <a:buNone/>
              <a:defRPr b="0" i="0" sz="132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50e76ab77c_0_9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" name="Google Shape;32;g350e76ab77c_0_9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350e76ab77c_0_11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50e76ab77c_0_84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37" name="Google Shape;37;g350e76ab77c_0_8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50e76ab77c_0_8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0" name="Google Shape;40;g350e76ab77c_0_87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1" name="Google Shape;41;g350e76ab77c_0_8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50e76ab77c_0_9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" name="Google Shape;44;g350e76ab77c_0_91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5" name="Google Shape;45;g350e76ab77c_0_91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46" name="Google Shape;46;g350e76ab77c_0_9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0e76ab77c_0_99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9" name="Google Shape;49;g350e76ab77c_0_99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50" name="Google Shape;50;g350e76ab77c_0_9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50e76ab77c_0_7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350e76ab77c_0_76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65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65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65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65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65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●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65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○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65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Arial"/>
              <a:buChar char="■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350e76ab77c_0_7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22" Type="http://schemas.openxmlformats.org/officeDocument/2006/relationships/image" Target="../media/image41.png"/><Relationship Id="rId21" Type="http://schemas.openxmlformats.org/officeDocument/2006/relationships/image" Target="../media/image16.png"/><Relationship Id="rId24" Type="http://schemas.openxmlformats.org/officeDocument/2006/relationships/image" Target="../media/image22.png"/><Relationship Id="rId23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26" Type="http://schemas.openxmlformats.org/officeDocument/2006/relationships/image" Target="../media/image73.png"/><Relationship Id="rId25" Type="http://schemas.openxmlformats.org/officeDocument/2006/relationships/image" Target="../media/image49.png"/><Relationship Id="rId27" Type="http://schemas.openxmlformats.org/officeDocument/2006/relationships/image" Target="../media/image27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21.png"/><Relationship Id="rId8" Type="http://schemas.openxmlformats.org/officeDocument/2006/relationships/image" Target="../media/image5.png"/><Relationship Id="rId11" Type="http://schemas.openxmlformats.org/officeDocument/2006/relationships/image" Target="../media/image20.png"/><Relationship Id="rId10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7.png"/><Relationship Id="rId15" Type="http://schemas.openxmlformats.org/officeDocument/2006/relationships/image" Target="../media/image9.png"/><Relationship Id="rId14" Type="http://schemas.openxmlformats.org/officeDocument/2006/relationships/image" Target="../media/image10.png"/><Relationship Id="rId17" Type="http://schemas.openxmlformats.org/officeDocument/2006/relationships/image" Target="../media/image33.png"/><Relationship Id="rId16" Type="http://schemas.openxmlformats.org/officeDocument/2006/relationships/image" Target="../media/image70.png"/><Relationship Id="rId19" Type="http://schemas.openxmlformats.org/officeDocument/2006/relationships/image" Target="../media/image18.png"/><Relationship Id="rId18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image" Target="../media/image40.png"/><Relationship Id="rId22" Type="http://schemas.openxmlformats.org/officeDocument/2006/relationships/image" Target="../media/image41.png"/><Relationship Id="rId21" Type="http://schemas.openxmlformats.org/officeDocument/2006/relationships/image" Target="../media/image45.png"/><Relationship Id="rId24" Type="http://schemas.openxmlformats.org/officeDocument/2006/relationships/image" Target="../media/image43.png"/><Relationship Id="rId23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51.png"/><Relationship Id="rId9" Type="http://schemas.openxmlformats.org/officeDocument/2006/relationships/image" Target="../media/image31.png"/><Relationship Id="rId26" Type="http://schemas.openxmlformats.org/officeDocument/2006/relationships/image" Target="../media/image54.png"/><Relationship Id="rId25" Type="http://schemas.openxmlformats.org/officeDocument/2006/relationships/image" Target="../media/image49.png"/><Relationship Id="rId27" Type="http://schemas.openxmlformats.org/officeDocument/2006/relationships/image" Target="../media/image42.png"/><Relationship Id="rId5" Type="http://schemas.openxmlformats.org/officeDocument/2006/relationships/image" Target="../media/image28.png"/><Relationship Id="rId6" Type="http://schemas.openxmlformats.org/officeDocument/2006/relationships/image" Target="../media/image23.png"/><Relationship Id="rId7" Type="http://schemas.openxmlformats.org/officeDocument/2006/relationships/image" Target="../media/image26.png"/><Relationship Id="rId8" Type="http://schemas.openxmlformats.org/officeDocument/2006/relationships/image" Target="../media/image37.png"/><Relationship Id="rId11" Type="http://schemas.openxmlformats.org/officeDocument/2006/relationships/image" Target="../media/image34.png"/><Relationship Id="rId10" Type="http://schemas.openxmlformats.org/officeDocument/2006/relationships/image" Target="../media/image29.png"/><Relationship Id="rId13" Type="http://schemas.openxmlformats.org/officeDocument/2006/relationships/image" Target="../media/image36.png"/><Relationship Id="rId12" Type="http://schemas.openxmlformats.org/officeDocument/2006/relationships/image" Target="../media/image30.png"/><Relationship Id="rId15" Type="http://schemas.openxmlformats.org/officeDocument/2006/relationships/image" Target="../media/image15.png"/><Relationship Id="rId14" Type="http://schemas.openxmlformats.org/officeDocument/2006/relationships/image" Target="../media/image2.png"/><Relationship Id="rId17" Type="http://schemas.openxmlformats.org/officeDocument/2006/relationships/image" Target="../media/image39.png"/><Relationship Id="rId16" Type="http://schemas.openxmlformats.org/officeDocument/2006/relationships/image" Target="../media/image38.png"/><Relationship Id="rId19" Type="http://schemas.openxmlformats.org/officeDocument/2006/relationships/image" Target="../media/image18.png"/><Relationship Id="rId18" Type="http://schemas.openxmlformats.org/officeDocument/2006/relationships/image" Target="../media/image4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18018ea76_0_246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100" lIns="113100" spcFirstLastPara="1" rIns="113100" wrap="square" tIns="1131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Science</a:t>
            </a:r>
            <a:endParaRPr b="1" sz="47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Remote Sensing</a:t>
            </a:r>
            <a:b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Activities 1-9</a:t>
            </a:r>
            <a:b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</a:br>
            <a:r>
              <a:rPr b="1" lang="en-US" sz="47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Our Ideas Poster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73" name="Google Shape;73;g3518018ea76_0_246"/>
          <p:cNvSpPr txBox="1"/>
          <p:nvPr>
            <p:ph idx="1" type="subTitle"/>
          </p:nvPr>
        </p:nvSpPr>
        <p:spPr>
          <a:xfrm>
            <a:off x="342870" y="4683003"/>
            <a:ext cx="9372600" cy="11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>
                <a:solidFill>
                  <a:schemeClr val="dk1"/>
                </a:solidFill>
              </a:rPr>
              <a:t>Prep &amp; Setup Guide with Examples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600">
                <a:solidFill>
                  <a:schemeClr val="dk1"/>
                </a:solidFill>
              </a:rPr>
              <a:t>Screen Reader Version - NOT for Print</a:t>
            </a:r>
            <a:endParaRPr sz="3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6c0ed1c6fb_0_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Poster Setup with Unfilled Examples</a:t>
            </a:r>
            <a:endParaRPr/>
          </a:p>
        </p:txBody>
      </p:sp>
      <p:pic>
        <p:nvPicPr>
          <p:cNvPr id="140" name="Google Shape;140;g36c0ed1c6f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9100" y="1653282"/>
            <a:ext cx="7700152" cy="5929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0e76ab77c_0_6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Poster Setup Layout with Learner Examples</a:t>
            </a:r>
            <a:endParaRPr/>
          </a:p>
        </p:txBody>
      </p:sp>
      <p:pic>
        <p:nvPicPr>
          <p:cNvPr id="147" name="Google Shape;147;g350e76ab77c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1450" y="1537975"/>
            <a:ext cx="7664726" cy="588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0e76ab77c_0_70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Details about Learner Examples</a:t>
            </a:r>
            <a:endParaRPr/>
          </a:p>
        </p:txBody>
      </p:sp>
      <p:sp>
        <p:nvSpPr>
          <p:cNvPr id="154" name="Google Shape;154;g350e76ab77c_0_70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 following two slides are a compromise to allow for alt text readability.</a:t>
            </a:r>
            <a:endParaRPr sz="28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chemeClr val="dk1"/>
                </a:solidFill>
              </a:rPr>
              <a:t>They are formatted for visual access, and not necessarily in a way that is best for screen readers, but do allow for alt text for each of the example cards. </a:t>
            </a:r>
            <a:endParaRPr sz="28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800">
                <a:solidFill>
                  <a:schemeClr val="dk1"/>
                </a:solidFill>
              </a:rPr>
              <a:t>They are optional, and can be skipped if they are not helpful to you.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8d048b824_0_45"/>
          <p:cNvSpPr txBox="1"/>
          <p:nvPr/>
        </p:nvSpPr>
        <p:spPr>
          <a:xfrm>
            <a:off x="140827" y="51756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Poster Setup (Empty Example)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61" name="Google Shape;161;g358d048b824_0_45"/>
          <p:cNvSpPr txBox="1"/>
          <p:nvPr/>
        </p:nvSpPr>
        <p:spPr>
          <a:xfrm>
            <a:off x="3097652" y="51750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Our Ideas about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lang="en-US" sz="1600">
                <a:latin typeface="Raleway SemiBold"/>
                <a:ea typeface="Raleway SemiBold"/>
                <a:cs typeface="Raleway SemiBold"/>
                <a:sym typeface="Raleway SemiBold"/>
              </a:rPr>
              <a:t>Remote Sensing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Science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descr="Card with text &quot;Why is technology important&quot; &#10;&#10;Activity 1 in bottom right corner" id="162" name="Google Shape;162;g358d048b824_0_45" title="1 Why is technology important.png"/>
          <p:cNvPicPr preferRelativeResize="0"/>
          <p:nvPr/>
        </p:nvPicPr>
        <p:blipFill rotWithShape="1">
          <a:blip r:embed="rId3">
            <a:alphaModFix/>
          </a:blip>
          <a:srcRect b="0" l="39" r="39" t="0"/>
          <a:stretch/>
        </p:blipFill>
        <p:spPr>
          <a:xfrm>
            <a:off x="140824" y="1282105"/>
            <a:ext cx="1186325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at is the best landing site for a Mars Rover?&quot;&#10;&#10;Activity 2 in bottom right corner" id="163" name="Google Shape;163;g358d048b824_0_45" title="2 What is the best landing site for a Mars Rover.png"/>
          <p:cNvPicPr preferRelativeResize="0"/>
          <p:nvPr/>
        </p:nvPicPr>
        <p:blipFill rotWithShape="1">
          <a:blip r:embed="rId4">
            <a:alphaModFix/>
          </a:blip>
          <a:srcRect b="0" l="845" r="835" t="0"/>
          <a:stretch/>
        </p:blipFill>
        <p:spPr>
          <a:xfrm>
            <a:off x="138946" y="2482695"/>
            <a:ext cx="1190078" cy="919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at are landforms and how are they formed?&quot;&#10;&#10;Activity 3 in bottom right corner" id="164" name="Google Shape;164;g358d048b824_0_45" title="3 What are landforms and how are they formed.png"/>
          <p:cNvPicPr preferRelativeResize="0"/>
          <p:nvPr/>
        </p:nvPicPr>
        <p:blipFill rotWithShape="1">
          <a:blip r:embed="rId5">
            <a:alphaModFix/>
          </a:blip>
          <a:srcRect b="0" l="219" r="219" t="0"/>
          <a:stretch/>
        </p:blipFill>
        <p:spPr>
          <a:xfrm>
            <a:off x="85869" y="4279078"/>
            <a:ext cx="1186324" cy="91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landforms help us choose a landing site on Mars?&#10;&#10;Activity 3 in bottom right corner" id="165" name="Google Shape;165;g358d048b824_0_45" title="4 How can landforms helpus choose a landing site on Mars.png"/>
          <p:cNvPicPr preferRelativeResize="0"/>
          <p:nvPr/>
        </p:nvPicPr>
        <p:blipFill rotWithShape="1">
          <a:blip r:embed="rId6">
            <a:alphaModFix/>
          </a:blip>
          <a:srcRect b="0" l="563" r="563" t="0"/>
          <a:stretch/>
        </p:blipFill>
        <p:spPr>
          <a:xfrm>
            <a:off x="2068031" y="1286758"/>
            <a:ext cx="1190425" cy="920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Gale Crater&quot;&#10;&#10;Activity 3 in bottom right corner" id="166" name="Google Shape;166;g358d048b824_0_45" title="6 Gale Crater.png"/>
          <p:cNvPicPr preferRelativeResize="0"/>
          <p:nvPr/>
        </p:nvPicPr>
        <p:blipFill rotWithShape="1">
          <a:blip r:embed="rId7">
            <a:alphaModFix/>
          </a:blip>
          <a:srcRect b="69" l="0" r="0" t="59"/>
          <a:stretch/>
        </p:blipFill>
        <p:spPr>
          <a:xfrm>
            <a:off x="1546016" y="2407092"/>
            <a:ext cx="1190425" cy="920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Jezero Crater&quot;&#10;&#10;Activity 3 in bottom right corner" id="167" name="Google Shape;167;g358d048b824_0_45" title="5 Jezero Crater.png"/>
          <p:cNvPicPr preferRelativeResize="0"/>
          <p:nvPr/>
        </p:nvPicPr>
        <p:blipFill rotWithShape="1">
          <a:blip r:embed="rId8">
            <a:alphaModFix/>
          </a:blip>
          <a:srcRect b="0" l="49" r="39" t="0"/>
          <a:stretch/>
        </p:blipFill>
        <p:spPr>
          <a:xfrm>
            <a:off x="2844645" y="2408700"/>
            <a:ext cx="1186324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at else do we need to know about the landforms or the rover?&#10;&#10;Activity 4 in bottom right corner" id="168" name="Google Shape;168;g358d048b824_0_45" title="7 What else do wee need to know.png"/>
          <p:cNvPicPr preferRelativeResize="0"/>
          <p:nvPr/>
        </p:nvPicPr>
        <p:blipFill rotWithShape="1">
          <a:blip r:embed="rId9">
            <a:alphaModFix/>
          </a:blip>
          <a:srcRect b="0" l="386" r="386" t="0"/>
          <a:stretch/>
        </p:blipFill>
        <p:spPr>
          <a:xfrm>
            <a:off x="2070070" y="4175400"/>
            <a:ext cx="1186325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Topography: The shape of the land in an area. Topo: place, Graph: to write or draw: On the left is a a contour line illustration. &#10;&#10;Activity 4 on the bottom right corner" id="169" name="Google Shape;169;g358d048b824_0_45" title="8 Topography.png"/>
          <p:cNvPicPr preferRelativeResize="0"/>
          <p:nvPr/>
        </p:nvPicPr>
        <p:blipFill rotWithShape="1">
          <a:blip r:embed="rId10">
            <a:alphaModFix/>
          </a:blip>
          <a:srcRect b="189" l="0" r="0" t="179"/>
          <a:stretch/>
        </p:blipFill>
        <p:spPr>
          <a:xfrm>
            <a:off x="1498321" y="5196025"/>
            <a:ext cx="1190078" cy="91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&quot;Topographic Maps: Representation of the shape of land in an area,&quot; with &quot;shape&quot; and &quot;land&quot; underlined. Below the text is a colorful topographic map visualization. The map shows various contour lines in shades of blue, green, and yellow, indicating different elevations and landforms. &#10;&#10;Activity 4 in bottom right corner" id="170" name="Google Shape;170;g358d048b824_0_45" title="9 Topographic Maps.png"/>
          <p:cNvPicPr preferRelativeResize="0"/>
          <p:nvPr/>
        </p:nvPicPr>
        <p:blipFill rotWithShape="1">
          <a:blip r:embed="rId11">
            <a:alphaModFix/>
          </a:blip>
          <a:srcRect b="0" l="268" r="258" t="0"/>
          <a:stretch/>
        </p:blipFill>
        <p:spPr>
          <a:xfrm>
            <a:off x="2844234" y="5196013"/>
            <a:ext cx="1190077" cy="91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maps help us understand a planet's landscape? &#10;&#10;Activity 4 in bottom right corner" id="171" name="Google Shape;171;g358d048b824_0_45" title="10 How can maps help us.png"/>
          <p:cNvPicPr preferRelativeResize="0"/>
          <p:nvPr/>
        </p:nvPicPr>
        <p:blipFill rotWithShape="1">
          <a:blip r:embed="rId12">
            <a:alphaModFix/>
          </a:blip>
          <a:srcRect b="99" l="0" r="0" t="99"/>
          <a:stretch/>
        </p:blipFill>
        <p:spPr>
          <a:xfrm>
            <a:off x="2068024" y="6219550"/>
            <a:ext cx="1190425" cy="9201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topographic maps help us choose a safe and interesting landing site on Mars?&quot;&#10;&#10;Activity 5 in bottom right corner" id="172" name="Google Shape;172;g358d048b824_0_45" title="11 How can topographic maps help us choose.png"/>
          <p:cNvPicPr preferRelativeResize="0"/>
          <p:nvPr/>
        </p:nvPicPr>
        <p:blipFill rotWithShape="1">
          <a:blip r:embed="rId13">
            <a:alphaModFix/>
          </a:blip>
          <a:srcRect b="0" l="209" r="199" t="0"/>
          <a:stretch/>
        </p:blipFill>
        <p:spPr>
          <a:xfrm>
            <a:off x="4354796" y="1217013"/>
            <a:ext cx="1190078" cy="91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about LIDAR, a technology that uses lasers to measure distance. At the top center, the word &quot;LIDAR&quot; is prominently displayed in large, bold letters. On the left side, the acronym is expanded vertically with each letter capitalized and underlined: &quot;Light Detection And Ranging.&quot; To the right, a concise description reads, &quot;A technique that uses lasers to measure distance.&quot; Beneath the text, there are two grayscale illustrations. The first shows a side view of an airplane emitting a mesh of parallel lines downward towards undulating terrain, demonstrating how LIDAR scans the landscape. The second illustration provides a three-dimensional depiction of a terrain map generated by LIDAR data, with shaded relief to indicate elevation changes. Below the illustrations, a caption reads, &quot;Illustration of airplane using LiDAR.&quot; &#10;&#10;The bottom right corner has the label &quot;Activity 5.&quot;" id="173" name="Google Shape;173;g358d048b824_0_45" title="12 LIDAR.png"/>
          <p:cNvPicPr preferRelativeResize="0"/>
          <p:nvPr/>
        </p:nvPicPr>
        <p:blipFill rotWithShape="1">
          <a:blip r:embed="rId14">
            <a:alphaModFix/>
          </a:blip>
          <a:srcRect b="0" l="970" r="970" t="0"/>
          <a:stretch/>
        </p:blipFill>
        <p:spPr>
          <a:xfrm>
            <a:off x="4349860" y="2280987"/>
            <a:ext cx="1186324" cy="919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Gale Crater&quot;&#10;&#10;Activity 5 in bottom right corner" id="174" name="Google Shape;174;g358d048b824_0_45" title="14 Gale Crater.png"/>
          <p:cNvPicPr preferRelativeResize="0"/>
          <p:nvPr/>
        </p:nvPicPr>
        <p:blipFill rotWithShape="1">
          <a:blip r:embed="rId15">
            <a:alphaModFix/>
          </a:blip>
          <a:srcRect b="327" l="0" r="0" t="327"/>
          <a:stretch/>
        </p:blipFill>
        <p:spPr>
          <a:xfrm>
            <a:off x="4349854" y="3344907"/>
            <a:ext cx="1186327" cy="916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Jezero Crater&quot;&#10;&#10;Activity 5 in bottom right corner" id="175" name="Google Shape;175;g358d048b824_0_45" title="13 Jezero Crater.png"/>
          <p:cNvPicPr preferRelativeResize="0"/>
          <p:nvPr/>
        </p:nvPicPr>
        <p:blipFill rotWithShape="1">
          <a:blip r:embed="rId16">
            <a:alphaModFix/>
          </a:blip>
          <a:srcRect b="99" l="0" r="0" t="99"/>
          <a:stretch/>
        </p:blipFill>
        <p:spPr>
          <a:xfrm>
            <a:off x="4362758" y="4426713"/>
            <a:ext cx="1190425" cy="920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card except for Activity 5 in bottom right corner" id="176" name="Google Shape;176;g358d048b824_0_45" title="15 Blank Activity 5.png"/>
          <p:cNvPicPr preferRelativeResize="0"/>
          <p:nvPr/>
        </p:nvPicPr>
        <p:blipFill rotWithShape="1">
          <a:blip r:embed="rId17">
            <a:alphaModFix/>
          </a:blip>
          <a:srcRect b="0" l="199" r="199" t="0"/>
          <a:stretch/>
        </p:blipFill>
        <p:spPr>
          <a:xfrm>
            <a:off x="4362745" y="5554838"/>
            <a:ext cx="1190426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measuring reflected light help us identify different materials?&quot;&#10;&#10;Activity 6 in bottom right corner" id="177" name="Google Shape;177;g358d048b824_0_45" title="16 How can measuring reflected light.png"/>
          <p:cNvPicPr preferRelativeResize="0"/>
          <p:nvPr/>
        </p:nvPicPr>
        <p:blipFill rotWithShape="1">
          <a:blip r:embed="rId18">
            <a:alphaModFix/>
          </a:blip>
          <a:srcRect b="59" l="0" r="0" t="69"/>
          <a:stretch/>
        </p:blipFill>
        <p:spPr>
          <a:xfrm>
            <a:off x="5908371" y="1402763"/>
            <a:ext cx="1190077" cy="91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at types of things is NASA (icon) interested in learning about Mars and why?&quot; with cartoon image of Mars. &#10;&#10;Activity 6 in bottom right corner" id="178" name="Google Shape;178;g358d048b824_0_45" title="17 What types of things is NASA interested in.png"/>
          <p:cNvPicPr preferRelativeResize="0"/>
          <p:nvPr/>
        </p:nvPicPr>
        <p:blipFill rotWithShape="1">
          <a:blip r:embed="rId19">
            <a:alphaModFix/>
          </a:blip>
          <a:srcRect b="0" l="49" r="49" t="0"/>
          <a:stretch/>
        </p:blipFill>
        <p:spPr>
          <a:xfrm>
            <a:off x="7240261" y="1402825"/>
            <a:ext cx="1190425" cy="920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Minerals&quot;&#10;&#10;Activity 6 in bottom right corner" id="179" name="Google Shape;179;g358d048b824_0_45" title="18 Minerals.png"/>
          <p:cNvPicPr preferRelativeResize="0"/>
          <p:nvPr/>
        </p:nvPicPr>
        <p:blipFill rotWithShape="1">
          <a:blip r:embed="rId20">
            <a:alphaModFix/>
          </a:blip>
          <a:srcRect b="317" l="0" r="0" t="317"/>
          <a:stretch/>
        </p:blipFill>
        <p:spPr>
          <a:xfrm>
            <a:off x="8572500" y="1404537"/>
            <a:ext cx="1186326" cy="916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a gradient bar of visible light and the text &quot;Spectrum:&#10;A range of colors- i.e.: the rainbow spectrum features a wide range of wavelengths.&#10;&#10;Visible Spectrum- humans can see&#10;Electromagnetic spectrum- measuring light’s color and its energy.&quot;&#10;&#10;Activity 6 in the bottom right corner" id="180" name="Google Shape;180;g358d048b824_0_45" title="19 Spectrum.png"/>
          <p:cNvPicPr preferRelativeResize="0"/>
          <p:nvPr/>
        </p:nvPicPr>
        <p:blipFill rotWithShape="1">
          <a:blip r:embed="rId21">
            <a:alphaModFix/>
          </a:blip>
          <a:srcRect b="268" l="0" r="0" t="268"/>
          <a:stretch/>
        </p:blipFill>
        <p:spPr>
          <a:xfrm>
            <a:off x="5908371" y="2537200"/>
            <a:ext cx="1190077" cy="91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Spectrometer: A technology that measures the amount of light reflected from an object at many different colors (wavelengths).&quot;&#10;&#10;Below the text is a small photograph showing a piece of equipment, presumably a spectrometer, attached to a larger structure, with a person in a white protective suit nearby. The equipment has a cylindrical black component and a rectangular white section. &#10;&#10;Activity 6 is in the bottom right corner." id="181" name="Google Shape;181;g358d048b824_0_45" title="20 Spectrometer.png"/>
          <p:cNvPicPr preferRelativeResize="0"/>
          <p:nvPr/>
        </p:nvPicPr>
        <p:blipFill rotWithShape="1">
          <a:blip r:embed="rId22">
            <a:alphaModFix/>
          </a:blip>
          <a:srcRect b="238" l="0" r="0" t="228"/>
          <a:stretch/>
        </p:blipFill>
        <p:spPr>
          <a:xfrm>
            <a:off x="7240263" y="2537200"/>
            <a:ext cx="1190423" cy="919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ank card except for Activity 6 in bottom right corner" id="182" name="Google Shape;182;g358d048b824_0_45" title="21 Blank Activity 6.png"/>
          <p:cNvPicPr preferRelativeResize="0"/>
          <p:nvPr/>
        </p:nvPicPr>
        <p:blipFill rotWithShape="1">
          <a:blip r:embed="rId23">
            <a:alphaModFix/>
          </a:blip>
          <a:srcRect b="39" l="0" r="0" t="29"/>
          <a:stretch/>
        </p:blipFill>
        <p:spPr>
          <a:xfrm>
            <a:off x="8518221" y="2562903"/>
            <a:ext cx="1186325" cy="91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identifying minerals help us choose a landing site on Mars?&quot;&#10;&#10;Ready SET Go 7 in bottom right corner" id="183" name="Google Shape;183;g358d048b824_0_45" title="22 How can identifying minerals help us choose.png"/>
          <p:cNvPicPr preferRelativeResize="0"/>
          <p:nvPr/>
        </p:nvPicPr>
        <p:blipFill rotWithShape="1">
          <a:blip r:embed="rId24">
            <a:alphaModFix/>
          </a:blip>
          <a:srcRect b="149" l="0" r="0" t="149"/>
          <a:stretch/>
        </p:blipFill>
        <p:spPr>
          <a:xfrm>
            <a:off x="6404895" y="4175400"/>
            <a:ext cx="1186325" cy="916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ich landing site on Mars do we recommend and why?&quot;&#10;&#10;Activity 8 &amp; 9 in bottom right corner" id="184" name="Google Shape;184;g358d048b824_0_45" title="25 Which landing site on Mars do we recommend.png"/>
          <p:cNvPicPr preferRelativeResize="0"/>
          <p:nvPr/>
        </p:nvPicPr>
        <p:blipFill rotWithShape="1">
          <a:blip r:embed="rId25">
            <a:alphaModFix/>
          </a:blip>
          <a:srcRect b="69" l="0" r="0" t="69"/>
          <a:stretch/>
        </p:blipFill>
        <p:spPr>
          <a:xfrm>
            <a:off x="8304221" y="4102038"/>
            <a:ext cx="1190078" cy="91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Gale Crater Minerals&quot; &#10;&#10;Activity 7 in bottom right corner" id="185" name="Google Shape;185;g358d048b824_0_45" title="24 Gale Crater Minerals.png"/>
          <p:cNvPicPr preferRelativeResize="0"/>
          <p:nvPr/>
        </p:nvPicPr>
        <p:blipFill rotWithShape="1">
          <a:blip r:embed="rId26">
            <a:alphaModFix/>
          </a:blip>
          <a:srcRect b="59" l="0" r="0" t="69"/>
          <a:stretch/>
        </p:blipFill>
        <p:spPr>
          <a:xfrm>
            <a:off x="6050196" y="5196013"/>
            <a:ext cx="1190077" cy="91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Jezero Crater Minerals&quot;&#10;&#10;Ready SET Go 7 in bottom right corner" id="186" name="Google Shape;186;g358d048b824_0_45" title="23 Jezero crater minerals.png"/>
          <p:cNvPicPr preferRelativeResize="0"/>
          <p:nvPr/>
        </p:nvPicPr>
        <p:blipFill rotWithShape="1">
          <a:blip r:embed="rId27">
            <a:alphaModFix/>
          </a:blip>
          <a:srcRect b="149" l="0" r="0" t="149"/>
          <a:stretch/>
        </p:blipFill>
        <p:spPr>
          <a:xfrm>
            <a:off x="7453645" y="5196038"/>
            <a:ext cx="1186325" cy="9169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g358d048b824_0_45"/>
          <p:cNvCxnSpPr/>
          <p:nvPr/>
        </p:nvCxnSpPr>
        <p:spPr>
          <a:xfrm>
            <a:off x="1429125" y="1032750"/>
            <a:ext cx="8700" cy="30693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g358d048b824_0_45"/>
          <p:cNvCxnSpPr/>
          <p:nvPr/>
        </p:nvCxnSpPr>
        <p:spPr>
          <a:xfrm>
            <a:off x="4190150" y="1032750"/>
            <a:ext cx="0" cy="61602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g358d048b824_0_45"/>
          <p:cNvCxnSpPr/>
          <p:nvPr/>
        </p:nvCxnSpPr>
        <p:spPr>
          <a:xfrm>
            <a:off x="5691900" y="1032738"/>
            <a:ext cx="0" cy="61602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g358d048b824_0_45"/>
          <p:cNvCxnSpPr/>
          <p:nvPr/>
        </p:nvCxnSpPr>
        <p:spPr>
          <a:xfrm flipH="1" rot="10800000">
            <a:off x="1781925" y="3692638"/>
            <a:ext cx="1896300" cy="177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g358d048b824_0_45"/>
          <p:cNvCxnSpPr/>
          <p:nvPr/>
        </p:nvCxnSpPr>
        <p:spPr>
          <a:xfrm>
            <a:off x="5947150" y="3721513"/>
            <a:ext cx="3587100" cy="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c0ed1c6fb_0_9"/>
          <p:cNvSpPr txBox="1"/>
          <p:nvPr/>
        </p:nvSpPr>
        <p:spPr>
          <a:xfrm>
            <a:off x="140827" y="51756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Poster Setup (</a:t>
            </a:r>
            <a:r>
              <a:rPr lang="en-US" sz="1600">
                <a:latin typeface="Raleway SemiBold"/>
                <a:ea typeface="Raleway SemiBold"/>
                <a:cs typeface="Raleway SemiBold"/>
                <a:sym typeface="Raleway SemiBold"/>
              </a:rPr>
              <a:t>In-Use</a:t>
            </a: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Example)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98" name="Google Shape;198;g36c0ed1c6fb_0_9"/>
          <p:cNvSpPr txBox="1"/>
          <p:nvPr/>
        </p:nvSpPr>
        <p:spPr>
          <a:xfrm>
            <a:off x="3097652" y="51750"/>
            <a:ext cx="4000800" cy="4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275" lIns="107275" spcFirstLastPara="1" rIns="107275" wrap="square" tIns="107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Our Ideas about </a:t>
            </a:r>
            <a:b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lang="en-US" sz="1600">
                <a:latin typeface="Raleway SemiBold"/>
                <a:ea typeface="Raleway SemiBold"/>
                <a:cs typeface="Raleway SemiBold"/>
                <a:sym typeface="Raleway SemiBold"/>
              </a:rPr>
              <a:t>Remote Sensing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Science</a:t>
            </a:r>
            <a:endParaRPr b="0" i="0" sz="1600" u="none" cap="none" strike="noStrike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descr="Card with text &quot;Why is technology important&quot; with blue answers&#10;- video games &amp; simulation&#10;- cellphones&#10;- Google (email, docs, presentations)&#10;- Radiation to treat cancer&#10;&#10;Activity 1 in bottom right corner" id="199" name="Google Shape;199;g36c0ed1c6fb_0_9" title="1x Why technology is important.png"/>
          <p:cNvPicPr preferRelativeResize="0"/>
          <p:nvPr/>
        </p:nvPicPr>
        <p:blipFill rotWithShape="1">
          <a:blip r:embed="rId3">
            <a:alphaModFix/>
          </a:blip>
          <a:srcRect b="0" l="19" r="19" t="0"/>
          <a:stretch/>
        </p:blipFill>
        <p:spPr>
          <a:xfrm>
            <a:off x="140824" y="1290924"/>
            <a:ext cx="1186325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at is the best landing site for a Mars Rover?&quot; and blue answers &quot;To look for past liquid water&quot; &quot;What is the landscape like?&quot; and &quot;What evidence of life is there?&quot;&#10;&#10;Activity 2 in bottom right corner" id="200" name="Google Shape;200;g36c0ed1c6fb_0_9" title="2x What is best landing site for Mars rover.png"/>
          <p:cNvPicPr preferRelativeResize="0"/>
          <p:nvPr/>
        </p:nvPicPr>
        <p:blipFill rotWithShape="1">
          <a:blip r:embed="rId4">
            <a:alphaModFix/>
          </a:blip>
          <a:srcRect b="0" l="377" r="377" t="0"/>
          <a:stretch/>
        </p:blipFill>
        <p:spPr>
          <a:xfrm>
            <a:off x="138946" y="2322957"/>
            <a:ext cx="1190079" cy="9198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at are landforms and how are they formed with three example pictures. &#10;&#10;The first item is &quot;Sand dunes,&quot; accompanied by an illustration of wavy dunes. To the right, in smaller black text, it states, &quot;Formed by old oceans &amp; wind.&quot;&#10;&#10;The second item is &quot;San Francisco Peaks&quot; with a smaller subtext &quot;Dook’o’oosłiid,&quot; followed by an illustration of mountains and trees. To the right, it reads, &quot;Formed by volcanic activity.&quot;&#10;&#10;The third item is &quot;Grand Canyon,&quot; with an illustration of a canyon with layered rock formations. To the right, it says, &quot;Formed by the river/water.&quot; &#10;&#10;Activity 3 in bottom right corner&#10;" id="201" name="Google Shape;201;g36c0ed1c6fb_0_9" title="3x What are landforms.png"/>
          <p:cNvPicPr preferRelativeResize="0"/>
          <p:nvPr/>
        </p:nvPicPr>
        <p:blipFill rotWithShape="1">
          <a:blip r:embed="rId5">
            <a:alphaModFix/>
          </a:blip>
          <a:srcRect b="0" l="874" r="874" t="0"/>
          <a:stretch/>
        </p:blipFill>
        <p:spPr>
          <a:xfrm>
            <a:off x="140819" y="3868052"/>
            <a:ext cx="1186324" cy="91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landforms help us choose a landing site on Mars?&#10;&#10;Activity 3 in bottom right corner" id="202" name="Google Shape;202;g36c0ed1c6fb_0_9" title="4bx How can landforms help us choose a landing site.png"/>
          <p:cNvPicPr preferRelativeResize="0"/>
          <p:nvPr/>
        </p:nvPicPr>
        <p:blipFill rotWithShape="1">
          <a:blip r:embed="rId6">
            <a:alphaModFix/>
          </a:blip>
          <a:srcRect b="0" l="748" r="758" t="0"/>
          <a:stretch/>
        </p:blipFill>
        <p:spPr>
          <a:xfrm>
            <a:off x="2163443" y="1402796"/>
            <a:ext cx="1190424" cy="920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Gale Crater&quot; and blue answers:&#10;- River valley with water symbol&#10;- Alluvial fan with water symbol&#10;- Layered rock with water symbol&#10;- Sand dunes&#10;- Craters&#10;&#10;Activity 3 in bottom right corner" id="203" name="Google Shape;203;g36c0ed1c6fb_0_9" title="6x Gale Crater.png"/>
          <p:cNvPicPr preferRelativeResize="0"/>
          <p:nvPr/>
        </p:nvPicPr>
        <p:blipFill rotWithShape="1">
          <a:blip r:embed="rId7">
            <a:alphaModFix/>
          </a:blip>
          <a:srcRect b="99" l="0" r="0" t="89"/>
          <a:stretch/>
        </p:blipFill>
        <p:spPr>
          <a:xfrm>
            <a:off x="1577154" y="2537042"/>
            <a:ext cx="1190426" cy="920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he text &quot;Jezero Crater&quot; and blue answers&#10;- Delta with water symbol&#10;- River valley with water symbol&#10;- Lava flow&#10;- Crater rim&#10;Craters&#10;&#10;Activity 3 in lower right corner" id="204" name="Google Shape;204;g36c0ed1c6fb_0_9" title="5x Jezero Crater.png"/>
          <p:cNvPicPr preferRelativeResize="0"/>
          <p:nvPr/>
        </p:nvPicPr>
        <p:blipFill rotWithShape="1">
          <a:blip r:embed="rId8">
            <a:alphaModFix/>
          </a:blip>
          <a:srcRect b="0" l="386" r="386" t="0"/>
          <a:stretch/>
        </p:blipFill>
        <p:spPr>
          <a:xfrm>
            <a:off x="2885695" y="2538650"/>
            <a:ext cx="1186324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he text &quot;What else do we need to know about the landforms or the rover?&quot; and blue answers:&#10;- How big is the rover?&#10;- What landing size is needed?&#10;- What is the size of the landforms?&#10;&#10;Activity 4 in the bottom right corner" id="205" name="Google Shape;205;g36c0ed1c6fb_0_9" title="7x What else do we need to know.png"/>
          <p:cNvPicPr preferRelativeResize="0"/>
          <p:nvPr/>
        </p:nvPicPr>
        <p:blipFill rotWithShape="1">
          <a:blip r:embed="rId9">
            <a:alphaModFix/>
          </a:blip>
          <a:srcRect b="189" l="0" r="0" t="199"/>
          <a:stretch/>
        </p:blipFill>
        <p:spPr>
          <a:xfrm>
            <a:off x="2084645" y="4102050"/>
            <a:ext cx="1186325" cy="9169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Topography: The shape of the land in an area. Topo: place, Graph: to write or draw: On the left is a a contour line illustration. &#10;&#10;Activity 4 on the bottom right corner" id="206" name="Google Shape;206;g36c0ed1c6fb_0_9" title="8bx Topo.png"/>
          <p:cNvPicPr preferRelativeResize="0"/>
          <p:nvPr/>
        </p:nvPicPr>
        <p:blipFill rotWithShape="1">
          <a:blip r:embed="rId10">
            <a:alphaModFix/>
          </a:blip>
          <a:srcRect b="0" l="238" r="228" t="0"/>
          <a:stretch/>
        </p:blipFill>
        <p:spPr>
          <a:xfrm>
            <a:off x="1429121" y="5194588"/>
            <a:ext cx="1190077" cy="91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&quot;Topographic Maps: Representation of the shape of land in an area,&quot; with &quot;shape&quot; and &quot;land&quot; underlined. Below the text is a colorful topographic map visualization. The map shows various contour lines in shades of blue, green, and yellow, indicating different elevations and landforms. &#10;&#10;Activity 4 in bottom right corner" id="207" name="Google Shape;207;g36c0ed1c6fb_0_9" title="9bxTopo Maps.png"/>
          <p:cNvPicPr preferRelativeResize="0"/>
          <p:nvPr/>
        </p:nvPicPr>
        <p:blipFill rotWithShape="1">
          <a:blip r:embed="rId11">
            <a:alphaModFix/>
          </a:blip>
          <a:srcRect b="0" l="406" r="406" t="0"/>
          <a:stretch/>
        </p:blipFill>
        <p:spPr>
          <a:xfrm>
            <a:off x="2731171" y="5196013"/>
            <a:ext cx="1190076" cy="91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maps help us understand a planet's landscape?&quot; with blue answers&#10;- We can see how steep a landscape is&#10;- They show the shape of land in an area&#10;&#10;Activity 5 in bottom right corner" id="208" name="Google Shape;208;g36c0ed1c6fb_0_9" title="10x How can maps help us.png"/>
          <p:cNvPicPr preferRelativeResize="0"/>
          <p:nvPr/>
        </p:nvPicPr>
        <p:blipFill rotWithShape="1">
          <a:blip r:embed="rId12">
            <a:alphaModFix/>
          </a:blip>
          <a:srcRect b="0" l="893" r="893" t="0"/>
          <a:stretch/>
        </p:blipFill>
        <p:spPr>
          <a:xfrm>
            <a:off x="1909274" y="6435250"/>
            <a:ext cx="1190425" cy="9201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maps help us understand a planet's landscape?&quot; with blue answers&#10;- We can see how steep a landscape is&#10;- They show the shape of land in an area&#10;&#10;Activity 5 in bottom right corner" id="209" name="Google Shape;209;g36c0ed1c6fb_0_9" title="14bx How can topo maps help us.png"/>
          <p:cNvPicPr preferRelativeResize="0"/>
          <p:nvPr/>
        </p:nvPicPr>
        <p:blipFill rotWithShape="1">
          <a:blip r:embed="rId13">
            <a:alphaModFix/>
          </a:blip>
          <a:srcRect b="109" l="0" r="0" t="109"/>
          <a:stretch/>
        </p:blipFill>
        <p:spPr>
          <a:xfrm>
            <a:off x="4354796" y="1217012"/>
            <a:ext cx="1190079" cy="919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about LIDAR, a technology that uses lasers to measure distance. At the top center, the word &quot;LIDAR&quot; is prominently displayed in large, bold letters. On the left side, the acronym is expanded vertically with each letter capitalized and underlined: &quot;Light Detection And Ranging.&quot; To the right, a concise description reads, &quot;A technique that uses lasers to measure distance.&quot; Beneath the text, there are two grayscale illustrations. The first shows a side view of an airplane emitting a mesh of parallel lines downward towards undulating terrain, demonstrating how LIDAR scans the landscape. The second illustration provides a three-dimensional depiction of a terrain map generated by LIDAR data, with shaded relief to indicate elevation changes. Below the illustrations, a caption reads, &quot;Illustration of airplane using LiDAR.&quot; &#10;&#10;The bottom right corner has the label &quot;Activity 5.&quot;" id="210" name="Google Shape;210;g36c0ed1c6fb_0_9" title="13bx LiDAR.png"/>
          <p:cNvPicPr preferRelativeResize="0"/>
          <p:nvPr/>
        </p:nvPicPr>
        <p:blipFill rotWithShape="1">
          <a:blip r:embed="rId14">
            <a:alphaModFix/>
          </a:blip>
          <a:srcRect b="0" l="159" r="159" t="0"/>
          <a:stretch/>
        </p:blipFill>
        <p:spPr>
          <a:xfrm>
            <a:off x="4349860" y="2280987"/>
            <a:ext cx="1186325" cy="9198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Gale Crater&quot;&#10;&#10;Activity 5 in bottom right corner" id="211" name="Google Shape;211;g36c0ed1c6fb_0_9" title="12bx Gale.png"/>
          <p:cNvPicPr preferRelativeResize="0"/>
          <p:nvPr/>
        </p:nvPicPr>
        <p:blipFill rotWithShape="1">
          <a:blip r:embed="rId15">
            <a:alphaModFix/>
          </a:blip>
          <a:srcRect b="0" l="219" r="219" t="0"/>
          <a:stretch/>
        </p:blipFill>
        <p:spPr>
          <a:xfrm>
            <a:off x="4349854" y="3344907"/>
            <a:ext cx="1186327" cy="916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Jezero Crater&quot;&#10;&#10;Activity 5 in bottom right corner" id="212" name="Google Shape;212;g36c0ed1c6fb_0_9" title="11bx Jezero.png"/>
          <p:cNvPicPr preferRelativeResize="0"/>
          <p:nvPr/>
        </p:nvPicPr>
        <p:blipFill rotWithShape="1">
          <a:blip r:embed="rId16">
            <a:alphaModFix/>
          </a:blip>
          <a:srcRect b="0" l="119" r="119" t="0"/>
          <a:stretch/>
        </p:blipFill>
        <p:spPr>
          <a:xfrm>
            <a:off x="4362758" y="4426713"/>
            <a:ext cx="1190425" cy="9201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blue answer text &quot;They show us what the landscape looks like&quot; and &quot;LIDAR Helps show us the depth and shape of the landscape&quot;&#10;&#10;Activity 5 in the bottom right corner" id="213" name="Google Shape;213;g36c0ed1c6fb_0_9" title="15x Blank Activity 5.png"/>
          <p:cNvPicPr preferRelativeResize="0"/>
          <p:nvPr/>
        </p:nvPicPr>
        <p:blipFill rotWithShape="1">
          <a:blip r:embed="rId17">
            <a:alphaModFix/>
          </a:blip>
          <a:srcRect b="0" l="670" r="670" t="0"/>
          <a:stretch/>
        </p:blipFill>
        <p:spPr>
          <a:xfrm>
            <a:off x="4362745" y="5554838"/>
            <a:ext cx="1190427" cy="9201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measuring reflected light help us identify different materials?&quot; and blue answer &quot;Rocks and minerals present?&quot;&#10;&#10;Activity 6 in bottom right corner" id="214" name="Google Shape;214;g36c0ed1c6fb_0_9" title="16x How can measuring reflected light.png"/>
          <p:cNvPicPr preferRelativeResize="0"/>
          <p:nvPr/>
        </p:nvPicPr>
        <p:blipFill rotWithShape="1">
          <a:blip r:embed="rId18">
            <a:alphaModFix/>
          </a:blip>
          <a:srcRect b="0" l="288" r="278" t="0"/>
          <a:stretch/>
        </p:blipFill>
        <p:spPr>
          <a:xfrm>
            <a:off x="5908371" y="1402763"/>
            <a:ext cx="1190077" cy="91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at types of things is NASA (icon) interested in learning about Mars and why?&quot; with cartoon image of Mars. &#10;&#10;Activity 6 in bottom right corner" id="215" name="Google Shape;215;g36c0ed1c6fb_0_9" title="17 What types of things is NASA interested in.png"/>
          <p:cNvPicPr preferRelativeResize="0"/>
          <p:nvPr/>
        </p:nvPicPr>
        <p:blipFill rotWithShape="1">
          <a:blip r:embed="rId19">
            <a:alphaModFix/>
          </a:blip>
          <a:srcRect b="0" l="49" r="49" t="0"/>
          <a:stretch/>
        </p:blipFill>
        <p:spPr>
          <a:xfrm>
            <a:off x="7240261" y="1402825"/>
            <a:ext cx="1190425" cy="9201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Minerals&quot; and blue answers&#10;- Precious minerals&#10;- Minerals occur naturally&#10;- form crystals&#10;- salt&#10;- quartz&#10;- diamonds&#10;&#10;Activity 6 in bottom right corner" id="216" name="Google Shape;216;g36c0ed1c6fb_0_9" title="18x Minerals.png"/>
          <p:cNvPicPr preferRelativeResize="0"/>
          <p:nvPr/>
        </p:nvPicPr>
        <p:blipFill rotWithShape="1">
          <a:blip r:embed="rId20">
            <a:alphaModFix/>
          </a:blip>
          <a:srcRect b="0" l="738" r="729" t="0"/>
          <a:stretch/>
        </p:blipFill>
        <p:spPr>
          <a:xfrm>
            <a:off x="8572500" y="1404537"/>
            <a:ext cx="1186326" cy="916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a gradient bar of visible light and the text &quot;Spectrum:&#10;A range of colors- i.e.: the rainbow spectrum features a wide range of wavelengths.&#10;&#10;Visible Spectrum- humans can see&#10;Electromagnetic spectrum- measuring light’s color and its energy.&quot;&#10;&#10;Activity 6 in the bottom right corner" id="217" name="Google Shape;217;g36c0ed1c6fb_0_9" title="19bx Spectrum.png"/>
          <p:cNvPicPr preferRelativeResize="0"/>
          <p:nvPr/>
        </p:nvPicPr>
        <p:blipFill rotWithShape="1">
          <a:blip r:embed="rId21">
            <a:alphaModFix/>
          </a:blip>
          <a:srcRect b="0" l="641" r="641" t="0"/>
          <a:stretch/>
        </p:blipFill>
        <p:spPr>
          <a:xfrm>
            <a:off x="5908371" y="2537200"/>
            <a:ext cx="1190077" cy="91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Spectrometer: A technology that measures the amount of light reflected from an object at many different colors (wavelengths).&quot;&#10;&#10;Below the text is a small photograph showing a piece of equipment, presumably a spectrometer, attached to a larger structure, with a person in a white protective suit nearby. The equipment has a cylindrical black component and a rectangular white section. &#10;&#10;Activity 6 is in the bottom right corner." id="218" name="Google Shape;218;g36c0ed1c6fb_0_9" title="20 Spectrometer.png"/>
          <p:cNvPicPr preferRelativeResize="0"/>
          <p:nvPr/>
        </p:nvPicPr>
        <p:blipFill rotWithShape="1">
          <a:blip r:embed="rId22">
            <a:alphaModFix/>
          </a:blip>
          <a:srcRect b="238" l="0" r="0" t="228"/>
          <a:stretch/>
        </p:blipFill>
        <p:spPr>
          <a:xfrm>
            <a:off x="7240263" y="2537200"/>
            <a:ext cx="1190423" cy="919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blue answer text &quot;Different colors represent what the materials are.&quot;&#10;&#10;Activity 6 in the bottom right corner" id="219" name="Google Shape;219;g36c0ed1c6fb_0_9" title="21x Different colors represent.png"/>
          <p:cNvPicPr preferRelativeResize="0"/>
          <p:nvPr/>
        </p:nvPicPr>
        <p:blipFill rotWithShape="1">
          <a:blip r:embed="rId23">
            <a:alphaModFix/>
          </a:blip>
          <a:srcRect b="0" l="288" r="298" t="0"/>
          <a:stretch/>
        </p:blipFill>
        <p:spPr>
          <a:xfrm>
            <a:off x="8572496" y="2538653"/>
            <a:ext cx="1186325" cy="916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How can identifying minerals help us choose a landing site on Mars?&quot; with blue answer &quot;Minerals that form in water can tell us where water once was.&quot;&#10;&#10;Ready SET Go 7 in bottom right corner" id="220" name="Google Shape;220;g36c0ed1c6fb_0_9" title="22x How can IDing minerals help us.png"/>
          <p:cNvPicPr preferRelativeResize="0"/>
          <p:nvPr/>
        </p:nvPicPr>
        <p:blipFill rotWithShape="1">
          <a:blip r:embed="rId24">
            <a:alphaModFix/>
          </a:blip>
          <a:srcRect b="0" l="79" r="89" t="0"/>
          <a:stretch/>
        </p:blipFill>
        <p:spPr>
          <a:xfrm>
            <a:off x="6510720" y="4428300"/>
            <a:ext cx="1186326" cy="916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Which landing site on Mars do we recommend and why?&quot;&#10;&#10;Activity 8 &amp; 9 in bottom right corner" id="221" name="Google Shape;221;g36c0ed1c6fb_0_9" title="25 Which landing site on Mars do we recommend.png"/>
          <p:cNvPicPr preferRelativeResize="0"/>
          <p:nvPr/>
        </p:nvPicPr>
        <p:blipFill rotWithShape="1">
          <a:blip r:embed="rId25">
            <a:alphaModFix/>
          </a:blip>
          <a:srcRect b="69" l="0" r="0" t="69"/>
          <a:stretch/>
        </p:blipFill>
        <p:spPr>
          <a:xfrm>
            <a:off x="8314671" y="4383425"/>
            <a:ext cx="1190078" cy="9198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Gale Crater Minerals&quot; and blue answer text&#10;- olivine&#10;- nontronite (forms in water)&#10;- Kieserite (forms in water)&#10;- Gypsum (forms in water)&#10;&#10;Activity 7 in bottom right corner" id="222" name="Google Shape;222;g36c0ed1c6fb_0_9" title="24x Gale Crater Minerals.png"/>
          <p:cNvPicPr preferRelativeResize="0"/>
          <p:nvPr/>
        </p:nvPicPr>
        <p:blipFill rotWithShape="1">
          <a:blip r:embed="rId26">
            <a:alphaModFix/>
          </a:blip>
          <a:srcRect b="495" l="0" r="0" t="504"/>
          <a:stretch/>
        </p:blipFill>
        <p:spPr>
          <a:xfrm>
            <a:off x="6103171" y="5554963"/>
            <a:ext cx="1190077" cy="9198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d with text &quot;Jezero Crater Minerals&quot;&#10;- Olivine&#10;- pyroxene&#10;- Kaolinite (forms in water)&#10;&#10;Ready SET Go 7" id="223" name="Google Shape;223;g36c0ed1c6fb_0_9" title="23x Jezero Crater minerals.png"/>
          <p:cNvPicPr preferRelativeResize="0"/>
          <p:nvPr/>
        </p:nvPicPr>
        <p:blipFill rotWithShape="1">
          <a:blip r:embed="rId27">
            <a:alphaModFix/>
          </a:blip>
          <a:srcRect b="29" l="0" r="0" t="29"/>
          <a:stretch/>
        </p:blipFill>
        <p:spPr>
          <a:xfrm>
            <a:off x="7523295" y="5556426"/>
            <a:ext cx="1186325" cy="91696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g36c0ed1c6fb_0_9"/>
          <p:cNvCxnSpPr/>
          <p:nvPr/>
        </p:nvCxnSpPr>
        <p:spPr>
          <a:xfrm>
            <a:off x="1429125" y="1032750"/>
            <a:ext cx="8700" cy="30693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g36c0ed1c6fb_0_9"/>
          <p:cNvCxnSpPr/>
          <p:nvPr/>
        </p:nvCxnSpPr>
        <p:spPr>
          <a:xfrm>
            <a:off x="5722275" y="1032750"/>
            <a:ext cx="0" cy="61602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g36c0ed1c6fb_0_9"/>
          <p:cNvCxnSpPr/>
          <p:nvPr/>
        </p:nvCxnSpPr>
        <p:spPr>
          <a:xfrm>
            <a:off x="4190150" y="1032750"/>
            <a:ext cx="0" cy="61602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g36c0ed1c6fb_0_9"/>
          <p:cNvCxnSpPr/>
          <p:nvPr/>
        </p:nvCxnSpPr>
        <p:spPr>
          <a:xfrm flipH="1" rot="10800000">
            <a:off x="1790725" y="3903225"/>
            <a:ext cx="1896300" cy="1770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g36c0ed1c6fb_0_9"/>
          <p:cNvCxnSpPr/>
          <p:nvPr/>
        </p:nvCxnSpPr>
        <p:spPr>
          <a:xfrm>
            <a:off x="6017700" y="3951538"/>
            <a:ext cx="3587100" cy="0"/>
          </a:xfrm>
          <a:prstGeom prst="straightConnector1">
            <a:avLst/>
          </a:prstGeom>
          <a:noFill/>
          <a:ln cap="flat" cmpd="sng" w="28575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50e76ab77c_0_13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Examples of Cards for Poster</a:t>
            </a:r>
            <a:endParaRPr/>
          </a:p>
        </p:txBody>
      </p:sp>
      <p:sp>
        <p:nvSpPr>
          <p:cNvPr id="235" name="Google Shape;235;g350e76ab77c_0_134"/>
          <p:cNvSpPr txBox="1"/>
          <p:nvPr/>
        </p:nvSpPr>
        <p:spPr>
          <a:xfrm>
            <a:off x="342875" y="1827850"/>
            <a:ext cx="8852400" cy="3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slides are based on the printable PDF version of the blank cards you can use to set up your “Our Ideas Posters”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have been altered to be more accessible to screen readers.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8dfd34686_0_9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Why is technology important?</a:t>
            </a:r>
            <a:endParaRPr/>
          </a:p>
        </p:txBody>
      </p:sp>
      <p:pic>
        <p:nvPicPr>
          <p:cNvPr descr="Card with text &quot;Why is technology important&quot; with blue answers&#10;- video games &amp; simulation&#10;- cellphones&#10;- Google (email, docs, presentations)&#10;- Radiation to treat cancer&#10;&#10;Activity 1 in bottom right corner" id="242" name="Google Shape;242;g358dfd34686_0_97" title="1x Why technology is important.png"/>
          <p:cNvPicPr preferRelativeResize="0"/>
          <p:nvPr/>
        </p:nvPicPr>
        <p:blipFill rotWithShape="1">
          <a:blip r:embed="rId3">
            <a:alphaModFix/>
          </a:blip>
          <a:srcRect b="0" l="19" r="19" t="0"/>
          <a:stretch/>
        </p:blipFill>
        <p:spPr>
          <a:xfrm>
            <a:off x="1485905" y="1523264"/>
            <a:ext cx="7086603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71a2c6adcf_0_10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Best landing site for Mars Rover </a:t>
            </a:r>
            <a:endParaRPr/>
          </a:p>
        </p:txBody>
      </p:sp>
      <p:pic>
        <p:nvPicPr>
          <p:cNvPr descr="Card with text &quot;What is the best landing site for a Mars Rover?&quot; and blue answers &quot;To look for past liquid water&quot; &quot;What is the landscape like?&quot; and &quot;What evidence of life is there?&quot;&#10;&#10;Activity 2 in bottom right corner" id="249" name="Google Shape;249;g371a2c6adcf_0_10" title="2x What is best landing site for Mars rover.png"/>
          <p:cNvPicPr preferRelativeResize="0"/>
          <p:nvPr/>
        </p:nvPicPr>
        <p:blipFill rotWithShape="1">
          <a:blip r:embed="rId3">
            <a:alphaModFix/>
          </a:blip>
          <a:srcRect b="0" l="387" r="377" t="0"/>
          <a:stretch/>
        </p:blipFill>
        <p:spPr>
          <a:xfrm>
            <a:off x="1485905" y="1523264"/>
            <a:ext cx="7086603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71a2c6adcf_0_5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What are landforms? </a:t>
            </a:r>
            <a:endParaRPr/>
          </a:p>
        </p:txBody>
      </p:sp>
      <p:pic>
        <p:nvPicPr>
          <p:cNvPr descr="Card with text &quot;What are landforms and how are they formed with three example pictures. &#10;&#10;The first item is &quot;Sand dunes,&quot; accompanied by an illustration of wavy dunes. To the right, in smaller black text, it states, &quot;Formed by old oceans &amp; wind.&quot;&#10;&#10;The second item is &quot;San Francisco Peaks&quot; with a smaller subtext &quot;Dook’o’oosłiid,&quot; followed by an illustration of mountains and trees. To the right, it reads, &quot;Formed by volcanic activity.&quot;&#10;&#10;The third item is &quot;Grand Canyon,&quot; with an illustration of a canyon with layered rock formations. To the right, it says, &quot;Formed by the river/water.&quot; &#10;&#10;At the bottom right corner, &quot;Activity 3&quot; is written in small black text." id="256" name="Google Shape;256;g371a2c6adcf_0_57" title="3x What are landforms.png"/>
          <p:cNvPicPr preferRelativeResize="0"/>
          <p:nvPr/>
        </p:nvPicPr>
        <p:blipFill rotWithShape="1">
          <a:blip r:embed="rId3">
            <a:alphaModFix/>
          </a:blip>
          <a:srcRect b="0" l="874" r="874" t="0"/>
          <a:stretch/>
        </p:blipFill>
        <p:spPr>
          <a:xfrm>
            <a:off x="1485905" y="1523264"/>
            <a:ext cx="7086604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71a2c6adcf_0_5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How landforms help choose landing site </a:t>
            </a:r>
            <a:endParaRPr/>
          </a:p>
        </p:txBody>
      </p:sp>
      <p:pic>
        <p:nvPicPr>
          <p:cNvPr descr="Card with text &quot;How can landforms help us choose a landing site on Mars?&#10;&#10;Activity 3 in bottom right corner&#10;&#10;Activity 3 in bottom right corner" id="263" name="Google Shape;263;g371a2c6adcf_0_51" title="4bx How can landforms help us choose a landing site.png"/>
          <p:cNvPicPr preferRelativeResize="0"/>
          <p:nvPr/>
        </p:nvPicPr>
        <p:blipFill rotWithShape="1">
          <a:blip r:embed="rId3">
            <a:alphaModFix/>
          </a:blip>
          <a:srcRect b="0" l="748" r="748" t="0"/>
          <a:stretch/>
        </p:blipFill>
        <p:spPr>
          <a:xfrm>
            <a:off x="1485905" y="1523264"/>
            <a:ext cx="7086603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0e76ab77c_0_41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Components</a:t>
            </a:r>
            <a:endParaRPr/>
          </a:p>
        </p:txBody>
      </p:sp>
      <p:sp>
        <p:nvSpPr>
          <p:cNvPr id="80" name="Google Shape;80;g350e76ab77c_0_41"/>
          <p:cNvSpPr txBox="1"/>
          <p:nvPr>
            <p:ph idx="1" type="body"/>
          </p:nvPr>
        </p:nvSpPr>
        <p:spPr>
          <a:xfrm>
            <a:off x="691500" y="1651275"/>
            <a:ext cx="8675400" cy="5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 following slides are based on the printable PDF version of the blank slides/cards with examples that you can use to set up your “Our Ideas Posters” and are not intended to be printed.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These slides are formatted to be more accessible to screen readers.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dk1"/>
                </a:solidFill>
              </a:rPr>
              <a:t>We recommend using these slides as a guide for blind and low vision educators and printing out the PDFs for sighted learners.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600">
                <a:solidFill>
                  <a:schemeClr val="dk1"/>
                </a:solidFill>
              </a:rPr>
              <a:t>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71a2c6adcf_0_4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Gale Crater</a:t>
            </a:r>
            <a:endParaRPr/>
          </a:p>
        </p:txBody>
      </p:sp>
      <p:pic>
        <p:nvPicPr>
          <p:cNvPr descr="Card with text &quot;Gale Crater&quot; and blue answers:&#10;- River valley with water symbol&#10;- Alluvial fan with water symbol&#10;- Layered rock with water symbol&#10;- Sand dunes&#10;- Craters&#10;&#10;Activity 3 in the bottom right corner" id="270" name="Google Shape;270;g371a2c6adcf_0_45" title="6x Gale Crater.png"/>
          <p:cNvPicPr preferRelativeResize="0"/>
          <p:nvPr/>
        </p:nvPicPr>
        <p:blipFill rotWithShape="1">
          <a:blip r:embed="rId3">
            <a:alphaModFix/>
          </a:blip>
          <a:srcRect b="89" l="0" r="0" t="99"/>
          <a:stretch/>
        </p:blipFill>
        <p:spPr>
          <a:xfrm>
            <a:off x="1485905" y="1523264"/>
            <a:ext cx="7086604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71a2c6adcf_0_3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Jezero Crater</a:t>
            </a:r>
            <a:endParaRPr/>
          </a:p>
        </p:txBody>
      </p:sp>
      <p:pic>
        <p:nvPicPr>
          <p:cNvPr descr="Card with the text &quot;Jezero Crater&quot; and blue answers&#10;- Delta with water symbol&#10;- River valley with water symbol&#10;- Lava flow&#10;- Crater rim&#10;Craters&#10;&#10;Activity 3 in lower right corner" id="277" name="Google Shape;277;g371a2c6adcf_0_39" title="5x Jezero Crater.png"/>
          <p:cNvPicPr preferRelativeResize="0"/>
          <p:nvPr/>
        </p:nvPicPr>
        <p:blipFill rotWithShape="1">
          <a:blip r:embed="rId3">
            <a:alphaModFix/>
          </a:blip>
          <a:srcRect b="0" l="386" r="386" t="0"/>
          <a:stretch/>
        </p:blipFill>
        <p:spPr>
          <a:xfrm>
            <a:off x="1485905" y="1523264"/>
            <a:ext cx="7086604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71a2c6adcf_0_3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What else do we need to know?</a:t>
            </a:r>
            <a:endParaRPr/>
          </a:p>
        </p:txBody>
      </p:sp>
      <p:pic>
        <p:nvPicPr>
          <p:cNvPr descr="Card with the text &quot;What else do we need to know about the landforms or the rover?&quot; and blue answers:&#10;- How big is the rover?&#10;- What landing size is needed?&#10;- What is the size of the landforms?&#10;&#10;Activity 4 in the bottom right corner" id="284" name="Google Shape;284;g371a2c6adcf_0_33" title="7x What else do we need to know.png"/>
          <p:cNvPicPr preferRelativeResize="0"/>
          <p:nvPr/>
        </p:nvPicPr>
        <p:blipFill rotWithShape="1">
          <a:blip r:embed="rId3">
            <a:alphaModFix/>
          </a:blip>
          <a:srcRect b="189" l="0" r="0" t="199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71a2c6adcf_0_2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Topography</a:t>
            </a:r>
            <a:endParaRPr/>
          </a:p>
        </p:txBody>
      </p:sp>
      <p:pic>
        <p:nvPicPr>
          <p:cNvPr descr="Card with text &quot;Topography: The shape of the land in an area. Topo: place, Graph: to write or draw: On the left is a a contour line illustration. &#10;&#10;Activity 4 on the bottom right corner" id="291" name="Google Shape;291;g371a2c6adcf_0_27" title="8bx Topo.png"/>
          <p:cNvPicPr preferRelativeResize="0"/>
          <p:nvPr/>
        </p:nvPicPr>
        <p:blipFill rotWithShape="1">
          <a:blip r:embed="rId3">
            <a:alphaModFix/>
          </a:blip>
          <a:srcRect b="0" l="238" r="228" t="0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71a2c6adcf_0_2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Topographic Map</a:t>
            </a:r>
            <a:endParaRPr/>
          </a:p>
        </p:txBody>
      </p:sp>
      <p:pic>
        <p:nvPicPr>
          <p:cNvPr descr="Card with text &quot;&quot;Topographic Maps: Representation of the shape of land in an area,&quot; with &quot;shape&quot; and &quot;land&quot; underlined. Below the text is a colorful topographic map visualization. The map shows various contour lines in shades of blue, green, and yellow, indicating different elevations and landforms. &#10;&#10;Activity 4 in bottom right corner" id="298" name="Google Shape;298;g371a2c6adcf_0_21" title="9bxTopo Maps.png"/>
          <p:cNvPicPr preferRelativeResize="0"/>
          <p:nvPr/>
        </p:nvPicPr>
        <p:blipFill rotWithShape="1">
          <a:blip r:embed="rId3">
            <a:alphaModFix/>
          </a:blip>
          <a:srcRect b="0" l="406" r="406" t="0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71a2c6adcf_0_6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Card: How maps help us understand landscape</a:t>
            </a:r>
            <a:endParaRPr/>
          </a:p>
        </p:txBody>
      </p:sp>
      <p:pic>
        <p:nvPicPr>
          <p:cNvPr descr="Card with text &quot;How can maps help us understand a planet's landscape?&quot; with blue answers&#10;- We can see how steep a landscape is&#10;- They show the shape of land in an area&#10;&#10;Activity 5 in bottom right corner" id="305" name="Google Shape;305;g371a2c6adcf_0_67" title="10x How can maps help us.png"/>
          <p:cNvPicPr preferRelativeResize="0"/>
          <p:nvPr/>
        </p:nvPicPr>
        <p:blipFill rotWithShape="1">
          <a:blip r:embed="rId3">
            <a:alphaModFix/>
          </a:blip>
          <a:srcRect b="0" l="893" r="893" t="0"/>
          <a:stretch/>
        </p:blipFill>
        <p:spPr>
          <a:xfrm>
            <a:off x="1485905" y="1523264"/>
            <a:ext cx="7086603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71a2c6adcf_0_7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How topographic maps help choose site</a:t>
            </a:r>
            <a:endParaRPr/>
          </a:p>
        </p:txBody>
      </p:sp>
      <p:pic>
        <p:nvPicPr>
          <p:cNvPr descr="Card with text &quot;How can topographic maps help us choose a safe and interesting landing site on Mars?&quot;&#10;&#10;Activity 5 in bottom right corner" id="312" name="Google Shape;312;g371a2c6adcf_0_73" title="14bx How can topo maps help us.png"/>
          <p:cNvPicPr preferRelativeResize="0"/>
          <p:nvPr/>
        </p:nvPicPr>
        <p:blipFill rotWithShape="1">
          <a:blip r:embed="rId3">
            <a:alphaModFix/>
          </a:blip>
          <a:srcRect b="109" l="0" r="0" t="109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71a2c6adcf_0_10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LiDAR</a:t>
            </a:r>
            <a:endParaRPr/>
          </a:p>
        </p:txBody>
      </p:sp>
      <p:pic>
        <p:nvPicPr>
          <p:cNvPr descr="Card about LIDAR, a technology that uses lasers to measure distance. At the top center, the word &quot;LIDAR&quot; is prominently displayed in large, bold letters. On the left side, the acronym is expanded vertically with each letter capitalized and underlined: &quot;Light Detection And Ranging.&quot; To the right, a concise description reads, &quot;A technique that uses lasers to measure distance.&quot; Beneath the text, there are two grayscale illustrations. The first shows a side view of an airplane emitting a mesh of parallel lines downward towards undulating terrain, demonstrating how LIDAR scans the landscape. The second illustration provides a three-dimensional depiction of a terrain map generated by LIDAR data, with shaded relief to indicate elevation changes. Below the illustrations, a caption reads, &quot;Illustration of airplane using LiDAR.&quot; &#10;&#10;The bottom right corner has the label &quot;Activity 5.&quot;" id="319" name="Google Shape;319;g371a2c6adcf_0_103" title="13bx LiDAR.png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1485905" y="1523264"/>
            <a:ext cx="7086602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71a2c6adcf_0_9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Gale Crater</a:t>
            </a:r>
            <a:endParaRPr/>
          </a:p>
        </p:txBody>
      </p:sp>
      <p:pic>
        <p:nvPicPr>
          <p:cNvPr descr="Card with text &quot;Gale Crater&quot;&#10;&#10;Activity 5 in bottom right corner" id="326" name="Google Shape;326;g371a2c6adcf_0_97" title="12bx Gale.png"/>
          <p:cNvPicPr preferRelativeResize="0"/>
          <p:nvPr/>
        </p:nvPicPr>
        <p:blipFill rotWithShape="1">
          <a:blip r:embed="rId3">
            <a:alphaModFix/>
          </a:blip>
          <a:srcRect b="0" l="248" r="248" t="0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71a2c6adcf_0_10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Jezero Crater</a:t>
            </a:r>
            <a:endParaRPr/>
          </a:p>
        </p:txBody>
      </p:sp>
      <p:pic>
        <p:nvPicPr>
          <p:cNvPr descr="Card with text &quot;Jezero Crater&quot;&#10;&#10;Activity 5 in bottom right corner" id="333" name="Google Shape;333;g371a2c6adcf_0_109" title="11bx Jezero.png"/>
          <p:cNvPicPr preferRelativeResize="0"/>
          <p:nvPr/>
        </p:nvPicPr>
        <p:blipFill rotWithShape="1">
          <a:blip r:embed="rId3">
            <a:alphaModFix/>
          </a:blip>
          <a:srcRect b="0" l="119" r="119" t="0"/>
          <a:stretch/>
        </p:blipFill>
        <p:spPr>
          <a:xfrm>
            <a:off x="1485905" y="1523264"/>
            <a:ext cx="7086604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18018ea76_0_252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Corresponding PDFs include</a:t>
            </a:r>
            <a:endParaRPr/>
          </a:p>
        </p:txBody>
      </p:sp>
      <p:sp>
        <p:nvSpPr>
          <p:cNvPr id="87" name="Google Shape;87;g3518018ea76_0_252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Poster Pages to build the poster 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(pages numbered in lower right corner with corresponding adventure(s))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Poster Pages with examples are for educator reference only and not intended to print.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Blank Pages for more space or to build your own poster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Blank ¼ page cards for learners to add additional terms, drawings, ideas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Term cards: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Icon-only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Term + icon</a:t>
            </a:r>
            <a:endParaRPr sz="25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71a2c6adcf_0_9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Blank card filled in Activity 5</a:t>
            </a:r>
            <a:endParaRPr/>
          </a:p>
        </p:txBody>
      </p:sp>
      <p:pic>
        <p:nvPicPr>
          <p:cNvPr descr="Card with blue answer text &quot;They show us what the landscape looks like&quot; and &quot;LIDAR Helps show us the depth and shape of the landscape&quot;&#10;&#10;Activity 5 in the bottom right corner" id="340" name="Google Shape;340;g371a2c6adcf_0_91" title="15x Blank Activity 5.png"/>
          <p:cNvPicPr preferRelativeResize="0"/>
          <p:nvPr/>
        </p:nvPicPr>
        <p:blipFill rotWithShape="1">
          <a:blip r:embed="rId3">
            <a:alphaModFix/>
          </a:blip>
          <a:srcRect b="0" l="670" r="680" t="0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71a2c6adcf_0_8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How measuring light helps ID materials</a:t>
            </a:r>
            <a:endParaRPr/>
          </a:p>
        </p:txBody>
      </p:sp>
      <p:pic>
        <p:nvPicPr>
          <p:cNvPr descr="Card with text &quot;How can measuring reflected light help us identify different materials?&quot; and blue answer &quot;Rocks and minerals present?&quot;&#10;&#10;Activity 6 in bottom right corner" id="347" name="Google Shape;347;g371a2c6adcf_0_85" title="16x How can measuring reflected light.png"/>
          <p:cNvPicPr preferRelativeResize="0"/>
          <p:nvPr/>
        </p:nvPicPr>
        <p:blipFill rotWithShape="1">
          <a:blip r:embed="rId3">
            <a:alphaModFix/>
          </a:blip>
          <a:srcRect b="0" l="288" r="278" t="0"/>
          <a:stretch/>
        </p:blipFill>
        <p:spPr>
          <a:xfrm>
            <a:off x="1485905" y="1523264"/>
            <a:ext cx="7086604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71a2c6adcf_0_7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What is NASA interested in?</a:t>
            </a:r>
            <a:endParaRPr/>
          </a:p>
        </p:txBody>
      </p:sp>
      <p:pic>
        <p:nvPicPr>
          <p:cNvPr descr="Card with text &quot;What types of things is NASA (icon) interested in learning about Mars and why?&quot; with cartoon image of Mars. &#10;&#10;Activity 6 in bottom right corner" id="354" name="Google Shape;354;g371a2c6adcf_0_79" title="17bx What types of things is NASA.png"/>
          <p:cNvPicPr preferRelativeResize="0"/>
          <p:nvPr/>
        </p:nvPicPr>
        <p:blipFill rotWithShape="1">
          <a:blip r:embed="rId3">
            <a:alphaModFix/>
          </a:blip>
          <a:srcRect b="0" l="1559" r="1550" t="0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71a2c6adcf_0_11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Minerals </a:t>
            </a:r>
            <a:endParaRPr/>
          </a:p>
        </p:txBody>
      </p:sp>
      <p:pic>
        <p:nvPicPr>
          <p:cNvPr descr="Card with text &quot;Minerals&quot; and blue answers&#10;- Precious minerals&#10;- Minerals occur naturally&#10;- form crystals&#10;- salt&#10;- quartz&#10;- diamonds&#10;&#10;Activity 6 in bottom right corner" id="361" name="Google Shape;361;g371a2c6adcf_0_115" title="18x Minerals.png"/>
          <p:cNvPicPr preferRelativeResize="0"/>
          <p:nvPr/>
        </p:nvPicPr>
        <p:blipFill rotWithShape="1">
          <a:blip r:embed="rId3">
            <a:alphaModFix/>
          </a:blip>
          <a:srcRect b="0" l="748" r="748" t="0"/>
          <a:stretch/>
        </p:blipFill>
        <p:spPr>
          <a:xfrm>
            <a:off x="1485905" y="1523264"/>
            <a:ext cx="7086604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71a2c6adcf_0_12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Spectrum </a:t>
            </a:r>
            <a:endParaRPr/>
          </a:p>
        </p:txBody>
      </p:sp>
      <p:pic>
        <p:nvPicPr>
          <p:cNvPr descr="Card with a gradient bar of visible light and the text &quot;Spectrum:&#10;A range of colors- i.e.: the rainbow spectrum features a wide range of wavelengths.&#10;&#10;Visible Spectrum- humans can see&#10;Electromagnetic spectrum- measuring light’s color and its energy.&quot;&#10;&#10;Activity 6 in the bottom right corner" id="368" name="Google Shape;368;g371a2c6adcf_0_121" title="19bx Spectrum.png"/>
          <p:cNvPicPr preferRelativeResize="0"/>
          <p:nvPr/>
        </p:nvPicPr>
        <p:blipFill rotWithShape="1">
          <a:blip r:embed="rId3">
            <a:alphaModFix/>
          </a:blip>
          <a:srcRect b="0" l="641" r="641" t="0"/>
          <a:stretch/>
        </p:blipFill>
        <p:spPr>
          <a:xfrm>
            <a:off x="1485905" y="1523264"/>
            <a:ext cx="7086602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71a2c6adcf_0_12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Spectrometer </a:t>
            </a:r>
            <a:endParaRPr/>
          </a:p>
        </p:txBody>
      </p:sp>
      <p:pic>
        <p:nvPicPr>
          <p:cNvPr descr="Card with text &quot;Spectrometer: A technology that measures the amount of light reflected from an object at many different colors (wavelengths).&quot;&#10;&#10;Below the text is a small photograph showing a piece of equipment, presumably a spectrometer, attached to a larger structure, with a person in a white protective suit nearby. The equipment has a cylindrical black component and a rectangular white section. &#10;&#10;Activity 6 is in the bottom right corner." id="375" name="Google Shape;375;g371a2c6adcf_0_127" title="20bx Spectrometer.png"/>
          <p:cNvPicPr preferRelativeResize="0"/>
          <p:nvPr/>
        </p:nvPicPr>
        <p:blipFill rotWithShape="1">
          <a:blip r:embed="rId3">
            <a:alphaModFix/>
          </a:blip>
          <a:srcRect b="0" l="169" r="169" t="0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71a2c6adcf_0_133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Blank card filled in from Activity 6 </a:t>
            </a:r>
            <a:endParaRPr/>
          </a:p>
        </p:txBody>
      </p:sp>
      <p:pic>
        <p:nvPicPr>
          <p:cNvPr descr="Card with blue answer text &quot;Different colors represent what the materials are.&quot;&#10;&#10;Activity 6 in the bottom right corner" id="382" name="Google Shape;382;g371a2c6adcf_0_133" title="21x Different colors represent.png"/>
          <p:cNvPicPr preferRelativeResize="0"/>
          <p:nvPr/>
        </p:nvPicPr>
        <p:blipFill rotWithShape="1">
          <a:blip r:embed="rId3">
            <a:alphaModFix/>
          </a:blip>
          <a:srcRect b="0" l="288" r="298" t="0"/>
          <a:stretch/>
        </p:blipFill>
        <p:spPr>
          <a:xfrm>
            <a:off x="1485905" y="1523264"/>
            <a:ext cx="7086604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71a2c6adcf_0_139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How IDing minerals help choose site </a:t>
            </a:r>
            <a:endParaRPr/>
          </a:p>
        </p:txBody>
      </p:sp>
      <p:pic>
        <p:nvPicPr>
          <p:cNvPr descr="Card with text &quot;How can identifying minerals help us choose a landing site on Mars?&quot; with blue answer &quot;Minerals that form in water can tell us where water once was.&quot;&#10;&#10;Ready SET Go 7 in bottom right corner" id="389" name="Google Shape;389;g371a2c6adcf_0_139" title="22x How can IDing minerals help us.png"/>
          <p:cNvPicPr preferRelativeResize="0"/>
          <p:nvPr/>
        </p:nvPicPr>
        <p:blipFill rotWithShape="1">
          <a:blip r:embed="rId3">
            <a:alphaModFix/>
          </a:blip>
          <a:srcRect b="0" l="79" r="89" t="0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71a2c6adcf_0_14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Gale Crater Minerals </a:t>
            </a:r>
            <a:endParaRPr/>
          </a:p>
        </p:txBody>
      </p:sp>
      <p:pic>
        <p:nvPicPr>
          <p:cNvPr descr="Card with text &quot;Gale Crater Minerals&quot; and blue answer text&#10;- olivine&#10;- nontronite (forms in water)&#10;- Kieserite (forms in water)&#10;- Gypsum (forms in water)&#10;&#10;Activity 7 in bottom right corner" id="396" name="Google Shape;396;g371a2c6adcf_0_145" title="24x Gale Crater Minerals.png"/>
          <p:cNvPicPr preferRelativeResize="0"/>
          <p:nvPr/>
        </p:nvPicPr>
        <p:blipFill rotWithShape="1">
          <a:blip r:embed="rId3">
            <a:alphaModFix/>
          </a:blip>
          <a:srcRect b="495" l="0" r="0" t="504"/>
          <a:stretch/>
        </p:blipFill>
        <p:spPr>
          <a:xfrm>
            <a:off x="1485905" y="1537964"/>
            <a:ext cx="7086604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71a2c6adcf_0_15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Jezero Crater Minerals </a:t>
            </a:r>
            <a:endParaRPr/>
          </a:p>
        </p:txBody>
      </p:sp>
      <p:pic>
        <p:nvPicPr>
          <p:cNvPr descr="Card with text &quot;Jezero Crater Minerals&quot;&#10;- Olivine&#10;- pyroxene&#10;- Kaolinite (forms in water)&#10;&#10;Ready SET Go 7" id="403" name="Google Shape;403;g371a2c6adcf_0_151" title="23x Jezero Crater minerals.png"/>
          <p:cNvPicPr preferRelativeResize="0"/>
          <p:nvPr/>
        </p:nvPicPr>
        <p:blipFill rotWithShape="1">
          <a:blip r:embed="rId3">
            <a:alphaModFix/>
          </a:blip>
          <a:srcRect b="29" l="0" r="0" t="29"/>
          <a:stretch/>
        </p:blipFill>
        <p:spPr>
          <a:xfrm>
            <a:off x="1485905" y="1523264"/>
            <a:ext cx="7086604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0e76ab77c_0_47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Set Up</a:t>
            </a:r>
            <a:endParaRPr/>
          </a:p>
        </p:txBody>
      </p:sp>
      <p:sp>
        <p:nvSpPr>
          <p:cNvPr id="94" name="Google Shape;94;g350e76ab77c_0_47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You need a wall or whiteboard area of about  80” Length x 60” Height.</a:t>
            </a:r>
            <a:endParaRPr sz="2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Please see the following pages for setup examples. </a:t>
            </a:r>
            <a:endParaRPr sz="26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2200"/>
              <a:buChar char="•"/>
            </a:pPr>
            <a:r>
              <a:rPr lang="en-US" sz="2600">
                <a:solidFill>
                  <a:schemeClr val="dk1"/>
                </a:solidFill>
              </a:rPr>
              <a:t>You may choose alternative layouts or formats to fit your learning environment.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371a2c6adcf_0_157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Card: Which site do we recommend? </a:t>
            </a:r>
            <a:endParaRPr/>
          </a:p>
        </p:txBody>
      </p:sp>
      <p:pic>
        <p:nvPicPr>
          <p:cNvPr descr="Card with text &quot;Which landing site on Mars do we recommend and why?&quot;&#10;&#10;Activity 8 &amp; 9 in bottom right corner" id="410" name="Google Shape;410;g371a2c6adcf_0_157" title="25bx Which landing site.png"/>
          <p:cNvPicPr preferRelativeResize="0"/>
          <p:nvPr/>
        </p:nvPicPr>
        <p:blipFill rotWithShape="1">
          <a:blip r:embed="rId3">
            <a:alphaModFix/>
          </a:blip>
          <a:srcRect b="0" l="426" r="416" t="0"/>
          <a:stretch/>
        </p:blipFill>
        <p:spPr>
          <a:xfrm>
            <a:off x="1485905" y="1523264"/>
            <a:ext cx="7086603" cy="5477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0e76ab77c_0_0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Pages Examples</a:t>
            </a:r>
            <a:endParaRPr/>
          </a:p>
        </p:txBody>
      </p:sp>
      <p:sp>
        <p:nvSpPr>
          <p:cNvPr id="101" name="Google Shape;101;g350e76ab77c_0_0"/>
          <p:cNvSpPr txBox="1"/>
          <p:nvPr>
            <p:ph idx="1" type="body"/>
          </p:nvPr>
        </p:nvSpPr>
        <p:spPr>
          <a:xfrm>
            <a:off x="69151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rPr lang="en-US" sz="2880"/>
              <a:t>(Reference - do not print)</a:t>
            </a:r>
            <a:endParaRPr sz="2880"/>
          </a:p>
        </p:txBody>
      </p:sp>
      <p:sp>
        <p:nvSpPr>
          <p:cNvPr id="102" name="Google Shape;102;g350e76ab77c_0_0"/>
          <p:cNvSpPr txBox="1"/>
          <p:nvPr>
            <p:ph idx="2" type="body"/>
          </p:nvPr>
        </p:nvSpPr>
        <p:spPr>
          <a:xfrm>
            <a:off x="5092065" y="2069042"/>
            <a:ext cx="42747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Card with text &quot;Gale Crater&quot;&#10;&#10;Activity 5 in bottom right corner" id="103" name="Google Shape;103;g350e76ab77c_0_0" title="12bx Gale.png"/>
          <p:cNvPicPr preferRelativeResize="0"/>
          <p:nvPr/>
        </p:nvPicPr>
        <p:blipFill rotWithShape="1">
          <a:blip r:embed="rId3">
            <a:alphaModFix/>
          </a:blip>
          <a:srcRect b="0" l="248" r="248" t="0"/>
          <a:stretch/>
        </p:blipFill>
        <p:spPr>
          <a:xfrm>
            <a:off x="2178800" y="2801375"/>
            <a:ext cx="5700850" cy="440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0e76ab77c_0_15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Term Card Example</a:t>
            </a:r>
            <a:endParaRPr/>
          </a:p>
        </p:txBody>
      </p:sp>
      <p:sp>
        <p:nvSpPr>
          <p:cNvPr id="110" name="Google Shape;110;g350e76ab77c_0_15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80"/>
              <a:t>(Reference - do not print)</a:t>
            </a:r>
            <a:endParaRPr/>
          </a:p>
        </p:txBody>
      </p:sp>
      <p:pic>
        <p:nvPicPr>
          <p:cNvPr descr="Card about LIDAR, a technology that uses lasers to measure distance. At the top center, the word &quot;LIDAR&quot; is prominently displayed in large, bold letters. On the left side, the acronym is expanded vertically with each letter capitalized and underlined: &quot;Light Detection And Ranging.&quot; To the right, a concise description reads, &quot;A technique that uses lasers to measure distance.&quot; Beneath the text, there are two grayscale illustrations. The first shows a side view of an airplane emitting a mesh of parallel lines downward towards undulating terrain, demonstrating how LIDAR scans the landscape. The second illustration provides a three-dimensional depiction of a terrain map generated by LIDAR data, with shaded relief to indicate elevation changes. Below the illustrations, a caption reads, &quot;Illustration of airplane using LiDAR.&quot; &#10;&#10;The bottom right corner has the label &quot;Activity 5.&quot;" id="111" name="Google Shape;111;g350e76ab77c_0_15" title="13bx LiDAR.png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2324439" y="2819127"/>
            <a:ext cx="5409525" cy="418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0e76ab77c_0_23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Blank ¼ Page Card Screenshot</a:t>
            </a:r>
            <a:endParaRPr/>
          </a:p>
        </p:txBody>
      </p:sp>
      <p:sp>
        <p:nvSpPr>
          <p:cNvPr id="118" name="Google Shape;118;g350e76ab77c_0_23"/>
          <p:cNvSpPr txBox="1"/>
          <p:nvPr>
            <p:ph idx="1" type="body"/>
          </p:nvPr>
        </p:nvSpPr>
        <p:spPr>
          <a:xfrm>
            <a:off x="691515" y="2069042"/>
            <a:ext cx="8675400" cy="4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Intended for learner responses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Four blank rectangular frames in a grid layout." id="119" name="Google Shape;119;g350e76ab77c_0_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80976" y="2666175"/>
            <a:ext cx="5607475" cy="4334274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0e76ab77c_0_34"/>
          <p:cNvSpPr txBox="1"/>
          <p:nvPr>
            <p:ph type="title"/>
          </p:nvPr>
        </p:nvSpPr>
        <p:spPr>
          <a:xfrm>
            <a:off x="691515" y="413810"/>
            <a:ext cx="8675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Poster Pages with Examples from Learners</a:t>
            </a:r>
            <a:endParaRPr/>
          </a:p>
        </p:txBody>
      </p:sp>
      <p:pic>
        <p:nvPicPr>
          <p:cNvPr descr="Card with text &quot;Why is technology important&quot; with blue answers&#10;- video games &amp; simulation&#10;- cellphones&#10;- Google (email, docs, presentations)&#10;- Radiation to treat cancer&#10;&#10;Activity 1 in bottom right corner" id="126" name="Google Shape;126;g350e76ab77c_0_34" title="1x Why technology is important.png"/>
          <p:cNvPicPr preferRelativeResize="0"/>
          <p:nvPr/>
        </p:nvPicPr>
        <p:blipFill rotWithShape="1">
          <a:blip r:embed="rId3">
            <a:alphaModFix/>
          </a:blip>
          <a:srcRect b="0" l="19" r="19" t="0"/>
          <a:stretch/>
        </p:blipFill>
        <p:spPr>
          <a:xfrm>
            <a:off x="1485930" y="2005564"/>
            <a:ext cx="7086603" cy="5477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0e76ab77c_0_5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Poster Setup Layout</a:t>
            </a:r>
            <a:endParaRPr/>
          </a:p>
        </p:txBody>
      </p:sp>
      <p:pic>
        <p:nvPicPr>
          <p:cNvPr id="133" name="Google Shape;133;g350e76ab77c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250" y="1671832"/>
            <a:ext cx="7721904" cy="5929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2025-03-13T17:13:18Z</dcterms:created>
  <dc:creator>Stephanie Jackson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0x0101001EC5CB7F1E742344B00DF604CB714C72</vt:lpwstr>
  </property>
</Properties>
</file>