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7772400" cx="10058400"/>
  <p:notesSz cx="6858000" cy="9144000"/>
  <p:embeddedFontLst>
    <p:embeddedFont>
      <p:font typeface="Raleway SemiBold"/>
      <p:regular r:id="rId35"/>
      <p:bold r:id="rId36"/>
      <p:italic r:id="rId37"/>
      <p:boldItalic r:id="rId38"/>
    </p:embeddedFont>
    <p:embeddedFont>
      <p:font typeface="Montserra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69">
          <p15:clr>
            <a:srgbClr val="747775"/>
          </p15:clr>
        </p15:guide>
        <p15:guide id="2" pos="936">
          <p15:clr>
            <a:srgbClr val="747775"/>
          </p15:clr>
        </p15:guide>
        <p15:guide id="3" pos="5357">
          <p15:clr>
            <a:srgbClr val="747775"/>
          </p15:clr>
        </p15:guide>
        <p15:guide id="4" orient="horz" pos="4392">
          <p15:clr>
            <a:srgbClr val="747775"/>
          </p15:clr>
        </p15:guide>
      </p15:sldGuideLst>
    </p:ext>
    <p:ext uri="GoogleSlidesCustomDataVersion2">
      <go:slidesCustomData xmlns:go="http://customooxmlschemas.google.com/" r:id="rId43" roundtripDataSignature="AMtx7miTO+pKJrND6Zb5unnYn4UgMBvo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69" orient="horz"/>
        <p:guide pos="936"/>
        <p:guide pos="5357"/>
        <p:guide pos="439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.fntdata"/><Relationship Id="rId20" Type="http://schemas.openxmlformats.org/officeDocument/2006/relationships/slide" Target="slides/slide14.xml"/><Relationship Id="rId42" Type="http://schemas.openxmlformats.org/officeDocument/2006/relationships/font" Target="fonts/Montserrat-boldItalic.fntdata"/><Relationship Id="rId41" Type="http://schemas.openxmlformats.org/officeDocument/2006/relationships/font" Target="fonts/Montserrat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customschemas.google.com/relationships/presentationmetadata" Target="meta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alewaySemiBold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alewaySemiBold-italic.fntdata"/><Relationship Id="rId14" Type="http://schemas.openxmlformats.org/officeDocument/2006/relationships/slide" Target="slides/slide8.xml"/><Relationship Id="rId36" Type="http://schemas.openxmlformats.org/officeDocument/2006/relationships/font" Target="fonts/RalewaySemiBold-bold.fntdata"/><Relationship Id="rId17" Type="http://schemas.openxmlformats.org/officeDocument/2006/relationships/slide" Target="slides/slide11.xml"/><Relationship Id="rId39" Type="http://schemas.openxmlformats.org/officeDocument/2006/relationships/font" Target="fonts/Montserrat-regular.fntdata"/><Relationship Id="rId16" Type="http://schemas.openxmlformats.org/officeDocument/2006/relationships/slide" Target="slides/slide10.xml"/><Relationship Id="rId38" Type="http://schemas.openxmlformats.org/officeDocument/2006/relationships/font" Target="fonts/RalewaySemiBold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31925" y="1143000"/>
            <a:ext cx="39941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723cfeef94_0_0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3723cfeef9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3723cfeef9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4a85bdf2cd_0_359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34a85bdf2cd_0_3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g34a85bdf2cd_0_3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4a85bdf2cd_0_439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34a85bdf2cd_0_4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34a85bdf2cd_0_4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723cfeef94_0_54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3723cfeef94_0_5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3723cfeef94_0_5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75d38f5691_0_0:notes"/>
          <p:cNvSpPr/>
          <p:nvPr>
            <p:ph idx="2" type="sldImg"/>
          </p:nvPr>
        </p:nvSpPr>
        <p:spPr>
          <a:xfrm>
            <a:off x="121052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375d38f56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75f7839afc_0_19:notes"/>
          <p:cNvSpPr/>
          <p:nvPr>
            <p:ph idx="2" type="sldImg"/>
          </p:nvPr>
        </p:nvSpPr>
        <p:spPr>
          <a:xfrm>
            <a:off x="121052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375f7839af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723cfeef94_0_616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3723cfeef94_0_6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3723cfeef94_0_6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75f7839afc_0_3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75f7839afc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375f7839afc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75f7839afc_0_4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75f7839afc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375f7839afc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75f7839afc_0_6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75f7839afc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375f7839afc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75f7839afc_0_7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75f7839afc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375f7839afc_0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723cfeef94_0_6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3723cfeef94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g3723cfeef94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75f7839afc_0_79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75f7839afc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375f7839afc_0_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75f7839afc_0_8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75f7839afc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375f7839afc_0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75f7839afc_0_9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75f7839afc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375f7839afc_0_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75f7839afc_0_9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75f7839afc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375f7839afc_0_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75f7839afc_0_10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75f7839afc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375f7839afc_0_1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75f7839afc_0_109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75f7839afc_0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375f7839afc_0_1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75f7839afc_0_11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75f7839afc_0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375f7839afc_0_1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75f7839afc_0_12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75f7839afc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375f7839afc_0_1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75f7839afc_0_12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75f7839afc_0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375f7839afc_0_1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723cfeef94_0_12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723cfeef94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g3723cfeef94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23cfeef94_0_18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3723cfeef94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3723cfeef94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23cfeef94_0_24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3723cfeef94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3723cfeef94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723cfeef94_0_32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3723cfeef94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3723cfeef94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723cfeef94_0_39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3723cfeef94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3723cfeef94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723cfeef94_0_46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3723cfeef94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g3723cfeef94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723cfeef94_0_538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3723cfeef94_0_5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3723cfeef94_0_5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723cfeef94_0_114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5" name="Google Shape;15;g3723cfeef94_0_114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6" name="Google Shape;16;g3723cfeef94_0_11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723cfeef94_0_140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3723cfeef94_0_140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5" name="Google Shape;55;g3723cfeef94_0_140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6" name="Google Shape;56;g3723cfeef94_0_140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57" name="Google Shape;57;g3723cfeef94_0_14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723cfeef94_0_146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60" name="Google Shape;60;g3723cfeef94_0_14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723cfeef94_0_149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63" name="Google Shape;63;g3723cfeef94_0_149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64" name="Google Shape;64;g3723cfeef94_0_14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723cfeef94_0_15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23cfeef94_0_495"/>
          <p:cNvSpPr txBox="1"/>
          <p:nvPr>
            <p:ph type="ctrTitle"/>
          </p:nvPr>
        </p:nvSpPr>
        <p:spPr>
          <a:xfrm>
            <a:off x="342879" y="1125136"/>
            <a:ext cx="9372600" cy="3101400"/>
          </a:xfrm>
          <a:prstGeom prst="rect">
            <a:avLst/>
          </a:prstGeom>
          <a:noFill/>
          <a:ln>
            <a:noFill/>
          </a:ln>
        </p:spPr>
        <p:txBody>
          <a:bodyPr anchorCtr="0" anchor="b" bIns="107275" lIns="107275" spcFirstLastPara="1" rIns="107275" wrap="square" tIns="107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73" name="Google Shape;73;g3723cfeef94_0_495"/>
          <p:cNvSpPr txBox="1"/>
          <p:nvPr>
            <p:ph idx="1" type="subTitle"/>
          </p:nvPr>
        </p:nvSpPr>
        <p:spPr>
          <a:xfrm>
            <a:off x="342870" y="4282678"/>
            <a:ext cx="9372600" cy="11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74" name="Google Shape;74;g3723cfeef94_0_49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723cfeef94_0_499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7" name="Google Shape;77;g3723cfeef94_0_49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23cfeef94_0_51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80" name="Google Shape;80;g3723cfeef94_0_5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723cfeef94_0_502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83" name="Google Shape;83;g3723cfeef94_0_502"/>
          <p:cNvSpPr txBox="1"/>
          <p:nvPr>
            <p:ph idx="1" type="body"/>
          </p:nvPr>
        </p:nvSpPr>
        <p:spPr>
          <a:xfrm>
            <a:off x="342870" y="1741518"/>
            <a:ext cx="9372600" cy="51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>
            <a:lvl1pPr indent="-3619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84" name="Google Shape;84;g3723cfeef94_0_50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23cfeef94_0_50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87" name="Google Shape;87;g3723cfeef94_0_506"/>
          <p:cNvSpPr txBox="1"/>
          <p:nvPr>
            <p:ph idx="1" type="body"/>
          </p:nvPr>
        </p:nvSpPr>
        <p:spPr>
          <a:xfrm>
            <a:off x="342870" y="1741518"/>
            <a:ext cx="4399800" cy="51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8" name="Google Shape;88;g3723cfeef94_0_506"/>
          <p:cNvSpPr txBox="1"/>
          <p:nvPr>
            <p:ph idx="2" type="body"/>
          </p:nvPr>
        </p:nvSpPr>
        <p:spPr>
          <a:xfrm>
            <a:off x="5315640" y="1741518"/>
            <a:ext cx="4399800" cy="51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9" name="Google Shape;89;g3723cfeef94_0_50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23cfeef94_0_514"/>
          <p:cNvSpPr txBox="1"/>
          <p:nvPr>
            <p:ph type="title"/>
          </p:nvPr>
        </p:nvSpPr>
        <p:spPr>
          <a:xfrm>
            <a:off x="342870" y="839573"/>
            <a:ext cx="30888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b" bIns="107275" lIns="107275" spcFirstLastPara="1" rIns="107275" wrap="square" tIns="107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2" name="Google Shape;92;g3723cfeef94_0_514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93" name="Google Shape;93;g3723cfeef94_0_51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723cfeef94_0_155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g3723cfeef94_0_155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g3723cfeef94_0_155"/>
          <p:cNvSpPr txBox="1"/>
          <p:nvPr>
            <p:ph idx="10" type="dt"/>
          </p:nvPr>
        </p:nvSpPr>
        <p:spPr>
          <a:xfrm>
            <a:off x="691515" y="7203865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g3723cfeef94_0_155"/>
          <p:cNvSpPr txBox="1"/>
          <p:nvPr>
            <p:ph idx="11" type="ftr"/>
          </p:nvPr>
        </p:nvSpPr>
        <p:spPr>
          <a:xfrm>
            <a:off x="3331845" y="7203865"/>
            <a:ext cx="3394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3723cfeef94_0_155"/>
          <p:cNvSpPr txBox="1"/>
          <p:nvPr>
            <p:ph idx="12" type="sldNum"/>
          </p:nvPr>
        </p:nvSpPr>
        <p:spPr>
          <a:xfrm>
            <a:off x="7103745" y="7203865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723cfeef94_0_518"/>
          <p:cNvSpPr txBox="1"/>
          <p:nvPr>
            <p:ph type="title"/>
          </p:nvPr>
        </p:nvSpPr>
        <p:spPr>
          <a:xfrm>
            <a:off x="539275" y="680227"/>
            <a:ext cx="7004700" cy="61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96" name="Google Shape;96;g3723cfeef94_0_51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23cfeef94_0_521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07275" lIns="107275" spcFirstLastPara="1" rIns="107275" wrap="square" tIns="107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3723cfeef94_0_521"/>
          <p:cNvSpPr txBox="1"/>
          <p:nvPr>
            <p:ph type="title"/>
          </p:nvPr>
        </p:nvSpPr>
        <p:spPr>
          <a:xfrm>
            <a:off x="292050" y="1863464"/>
            <a:ext cx="4449600" cy="22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07275" lIns="107275" spcFirstLastPara="1" rIns="107275" wrap="square" tIns="107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100" name="Google Shape;100;g3723cfeef94_0_521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1" name="Google Shape;101;g3723cfeef94_0_521"/>
          <p:cNvSpPr txBox="1"/>
          <p:nvPr>
            <p:ph idx="2" type="body"/>
          </p:nvPr>
        </p:nvSpPr>
        <p:spPr>
          <a:xfrm>
            <a:off x="5433450" y="1094158"/>
            <a:ext cx="4220700" cy="558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-3619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02" name="Google Shape;102;g3723cfeef94_0_52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723cfeef94_0_527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/>
        </p:txBody>
      </p:sp>
      <p:sp>
        <p:nvSpPr>
          <p:cNvPr id="105" name="Google Shape;105;g3723cfeef94_0_52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723cfeef94_0_530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107275" lIns="107275" spcFirstLastPara="1" rIns="107275" wrap="square" tIns="107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9pPr>
          </a:lstStyle>
          <a:p>
            <a:r>
              <a:t>xx%</a:t>
            </a:r>
          </a:p>
        </p:txBody>
      </p:sp>
      <p:sp>
        <p:nvSpPr>
          <p:cNvPr id="108" name="Google Shape;108;g3723cfeef94_0_530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>
            <a:lvl1pPr indent="-3619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302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09" name="Google Shape;109;g3723cfeef94_0_53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723cfeef94_0_53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723cfeef94_0_161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g3723cfeef94_0_161"/>
          <p:cNvSpPr txBox="1"/>
          <p:nvPr>
            <p:ph idx="1" type="body"/>
          </p:nvPr>
        </p:nvSpPr>
        <p:spPr>
          <a:xfrm>
            <a:off x="69151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g3723cfeef94_0_161"/>
          <p:cNvSpPr txBox="1"/>
          <p:nvPr>
            <p:ph idx="2" type="body"/>
          </p:nvPr>
        </p:nvSpPr>
        <p:spPr>
          <a:xfrm>
            <a:off x="509206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g3723cfeef94_0_161"/>
          <p:cNvSpPr txBox="1"/>
          <p:nvPr>
            <p:ph idx="10" type="dt"/>
          </p:nvPr>
        </p:nvSpPr>
        <p:spPr>
          <a:xfrm>
            <a:off x="691515" y="7203865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3723cfeef94_0_161"/>
          <p:cNvSpPr txBox="1"/>
          <p:nvPr>
            <p:ph idx="11" type="ftr"/>
          </p:nvPr>
        </p:nvSpPr>
        <p:spPr>
          <a:xfrm>
            <a:off x="3331845" y="7203865"/>
            <a:ext cx="3394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3723cfeef94_0_161"/>
          <p:cNvSpPr txBox="1"/>
          <p:nvPr>
            <p:ph idx="12" type="sldNum"/>
          </p:nvPr>
        </p:nvSpPr>
        <p:spPr>
          <a:xfrm>
            <a:off x="7103745" y="7203865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3723cfeef94_0_12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" name="Google Shape;32;g3723cfeef94_0_12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33" name="Google Shape;33;g3723cfeef94_0_12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723cfeef94_0_130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6" name="Google Shape;36;g3723cfeef94_0_13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723cfeef94_0_118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39" name="Google Shape;39;g3723cfeef94_0_11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723cfeef94_0_12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" name="Google Shape;42;g3723cfeef94_0_12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43" name="Google Shape;43;g3723cfeef94_0_12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44" name="Google Shape;44;g3723cfeef94_0_12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723cfeef94_0_133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" name="Google Shape;47;g3723cfeef94_0_133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48" name="Google Shape;48;g3723cfeef94_0_13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723cfeef94_0_137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51" name="Google Shape;51;g3723cfeef94_0_13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723cfeef94_0_110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3723cfeef94_0_110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3723cfeef94_0_1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723cfeef94_0_49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g3723cfeef94_0_491"/>
          <p:cNvSpPr txBox="1"/>
          <p:nvPr>
            <p:ph idx="1" type="body"/>
          </p:nvPr>
        </p:nvSpPr>
        <p:spPr>
          <a:xfrm>
            <a:off x="342870" y="1741518"/>
            <a:ext cx="9372600" cy="51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rmAutofit/>
          </a:bodyPr>
          <a:lstStyle>
            <a:lvl1pPr indent="-36195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g3723cfeef94_0_49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7275" lIns="107275" spcFirstLastPara="1" rIns="107275" wrap="square" tIns="1072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4.png"/><Relationship Id="rId13" Type="http://schemas.openxmlformats.org/officeDocument/2006/relationships/image" Target="../media/image17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6.png"/><Relationship Id="rId15" Type="http://schemas.openxmlformats.org/officeDocument/2006/relationships/image" Target="../media/image19.png"/><Relationship Id="rId14" Type="http://schemas.openxmlformats.org/officeDocument/2006/relationships/image" Target="../media/image22.png"/><Relationship Id="rId5" Type="http://schemas.openxmlformats.org/officeDocument/2006/relationships/image" Target="../media/image12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14.png"/><Relationship Id="rId13" Type="http://schemas.openxmlformats.org/officeDocument/2006/relationships/image" Target="../media/image17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6.png"/><Relationship Id="rId15" Type="http://schemas.openxmlformats.org/officeDocument/2006/relationships/image" Target="../media/image23.png"/><Relationship Id="rId14" Type="http://schemas.openxmlformats.org/officeDocument/2006/relationships/image" Target="../media/image1.png"/><Relationship Id="rId5" Type="http://schemas.openxmlformats.org/officeDocument/2006/relationships/image" Target="../media/image24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23cfeef94_0_0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Science &amp; </a:t>
            </a:r>
            <a: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Engineering</a:t>
            </a:r>
            <a:endParaRPr b="1" sz="47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Remote Sensing</a:t>
            </a:r>
            <a:b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Ready Set Go</a:t>
            </a:r>
            <a:b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Our Ideas Poster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18" name="Google Shape;118;g3723cfeef94_0_0"/>
          <p:cNvSpPr txBox="1"/>
          <p:nvPr>
            <p:ph idx="1" type="subTitle"/>
          </p:nvPr>
        </p:nvSpPr>
        <p:spPr>
          <a:xfrm>
            <a:off x="342870" y="4683003"/>
            <a:ext cx="9372600" cy="11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600">
                <a:solidFill>
                  <a:schemeClr val="dk1"/>
                </a:solidFill>
              </a:rPr>
              <a:t>Prep &amp; Setup Guide with Examples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600">
                <a:solidFill>
                  <a:schemeClr val="dk1"/>
                </a:solidFill>
              </a:rPr>
              <a:t>Screen Reader Version - NOT for Print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4a85bdf2cd_0_359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Poster Setup with Unfilled Examples</a:t>
            </a:r>
            <a:endParaRPr/>
          </a:p>
        </p:txBody>
      </p:sp>
      <p:pic>
        <p:nvPicPr>
          <p:cNvPr id="186" name="Google Shape;186;g34a85bdf2cd_0_359" title="RSG Poster Set Up Blank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90382"/>
            <a:ext cx="973455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4a85bdf2cd_0_439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/>
              <a:t>Poster Setup Layout with Learner Examples</a:t>
            </a:r>
            <a:endParaRPr/>
          </a:p>
        </p:txBody>
      </p:sp>
      <p:pic>
        <p:nvPicPr>
          <p:cNvPr id="193" name="Google Shape;193;g34a85bdf2cd_0_439" title="RSG Poster Set Up Exampl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90382"/>
            <a:ext cx="9753599" cy="5726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723cfeef94_0_547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Details about Learner Examples</a:t>
            </a:r>
            <a:endParaRPr/>
          </a:p>
        </p:txBody>
      </p:sp>
      <p:sp>
        <p:nvSpPr>
          <p:cNvPr id="200" name="Google Shape;200;g3723cfeef94_0_547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The following two slides are a compromise to allow for alt text readability.</a:t>
            </a:r>
            <a:endParaRPr sz="28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400"/>
              <a:buChar char="•"/>
            </a:pPr>
            <a:r>
              <a:rPr lang="en-US" sz="2800">
                <a:solidFill>
                  <a:schemeClr val="dk1"/>
                </a:solidFill>
              </a:rPr>
              <a:t>They are formatted for visual access, and not necessarily in a way that is best for screen readers, but do allow for alt text for each of the example cards. </a:t>
            </a:r>
            <a:endParaRPr sz="28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800">
                <a:solidFill>
                  <a:schemeClr val="dk1"/>
                </a:solidFill>
              </a:rPr>
              <a:t>They are optional, and can be skipped if they are not helpful to you.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75d38f5691_0_0"/>
          <p:cNvSpPr txBox="1"/>
          <p:nvPr/>
        </p:nvSpPr>
        <p:spPr>
          <a:xfrm>
            <a:off x="140827" y="51756"/>
            <a:ext cx="40008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Poster Se	tup (Empty </a:t>
            </a:r>
            <a:r>
              <a:rPr b="0" i="0" lang="en-US" sz="1600" u="sng" cap="none" strike="noStrik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Example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)</a:t>
            </a:r>
            <a:endParaRPr b="0" i="0" sz="1600" u="none" cap="none" strike="noStrik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06" name="Google Shape;206;g375d38f5691_0_0"/>
          <p:cNvSpPr txBox="1"/>
          <p:nvPr/>
        </p:nvSpPr>
        <p:spPr>
          <a:xfrm>
            <a:off x="3507424" y="215426"/>
            <a:ext cx="4220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Our Ideas about Remote Sensing</a:t>
            </a:r>
            <a:endParaRPr b="0" i="0" sz="1600" u="none" cap="none" strike="noStrik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Ready SET Go</a:t>
            </a:r>
            <a:endParaRPr b="0" i="0" sz="1600" u="none" cap="none" strike="noStrik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descr="Card with text &quot;What survey mission should we send to Mars? What instruments does a spacecraft need for it?&quot;&#10;&#10;Ready SET Go 1 in bottom right corner" id="207" name="Google Shape;207;g375d38f5691_0_0" title="2x Which survey mission should we sen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288" y="1417400"/>
            <a:ext cx="1497626" cy="1169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cartoonish illustration of Mars and text &quot;What kinds of things do you think we should learn about Mars?&quot;&#10;&#10;Ready SET Go 2 in bottom right corner" id="208" name="Google Shape;208;g375d38f5691_0_0" title="3x What kinds of things do you think we should learn about Mar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957" y="2892700"/>
            <a:ext cx="1526294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 card with Ready SET Go 2 in bottom right corner" id="209" name="Google Shape;209;g375d38f5691_0_0" title="4 Blank RSG2.png"/>
          <p:cNvPicPr preferRelativeResize="0"/>
          <p:nvPr/>
        </p:nvPicPr>
        <p:blipFill rotWithShape="1">
          <a:blip r:embed="rId5">
            <a:alphaModFix/>
          </a:blip>
          <a:srcRect b="1248" l="0" r="0" t="1238"/>
          <a:stretch/>
        </p:blipFill>
        <p:spPr>
          <a:xfrm>
            <a:off x="599944" y="4532225"/>
            <a:ext cx="1526294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Landing Site Survey: Short-term to choose the best place to land a robot or human on the surface.&quot;&#10;&#10;Below the text, there are three graphic elements spaced apart, each connected by blue arrows. On the left is an illustration of a robotic lander. In the center, there is a circular icon depicting a stylized survey landscape with hills. On the right is an image of a report document titled &quot;Report&quot; with small, unreadable text. Underneath the graphics, there are blank spaces labeled &quot;_months _days&quot; between the arrows, indicating a time frame.&#10;&#10;Ready SET Go 3 in bottom right corner" id="210" name="Google Shape;210;g375d38f5691_0_0" title="5x Landing Site Survey.png"/>
          <p:cNvPicPr preferRelativeResize="0"/>
          <p:nvPr/>
        </p:nvPicPr>
        <p:blipFill rotWithShape="1">
          <a:blip r:embed="rId6">
            <a:alphaModFix/>
          </a:blip>
          <a:srcRect b="396" l="0" r="0" t="396"/>
          <a:stretch/>
        </p:blipFill>
        <p:spPr>
          <a:xfrm>
            <a:off x="2615319" y="2300325"/>
            <a:ext cx="1526294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Global Survey: A long-term mission to explore and map a new planet or moon.&quot;&#10;&#10;Below the text, a sequence of three images is connected by arrows, indicating a progression. On the left is an illustration of a stylized orange and red planet. Next is a black and white contour map, and on the right are overlapping maps showing satellite imagery and digital elevation models. &#10;&#10;Ready SET go in bottom right corner" id="211" name="Google Shape;211;g375d38f5691_0_0" title="6x Global Survey.png"/>
          <p:cNvPicPr preferRelativeResize="0"/>
          <p:nvPr/>
        </p:nvPicPr>
        <p:blipFill rotWithShape="1">
          <a:blip r:embed="rId7">
            <a:alphaModFix/>
          </a:blip>
          <a:srcRect b="816" l="0" r="0" t="816"/>
          <a:stretch/>
        </p:blipFill>
        <p:spPr>
          <a:xfrm>
            <a:off x="4266057" y="2300325"/>
            <a:ext cx="1526293" cy="1169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Resolution&quot;&#10;&#10;Beneath the text is a diagram illustrating the concept of resolution with three side-by-side satellite images of a landmass surrounded by a dark body of water. The first image on the left is the highest resolution, showing detailed land features and clear distinctions between land and water with a label &quot;30 m/px.&quot; The middle image has a medium resolution with less detail and a label &quot;100 m/px.&quot; The rightmost image has the lowest resolution, appearing pixelated with indistinct land features, labeled &quot;300 m/px.&quot; Arrows point upwards at the left stating &quot;Higher Resolution&quot; and downwards at the right indicating &quot;Lower Resolution.&quot; &#10;&#10;Ready SET Go in bottom right corner." id="212" name="Google Shape;212;g375d38f5691_0_0" title="7x Resolution.png"/>
          <p:cNvPicPr preferRelativeResize="0"/>
          <p:nvPr/>
        </p:nvPicPr>
        <p:blipFill rotWithShape="1">
          <a:blip r:embed="rId8">
            <a:alphaModFix/>
          </a:blip>
          <a:srcRect b="308" l="0" r="0" t="308"/>
          <a:stretch/>
        </p:blipFill>
        <p:spPr>
          <a:xfrm>
            <a:off x="3507432" y="3558550"/>
            <a:ext cx="1526295" cy="1169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Physical Properties: The shape &amp; texture of a surface.&quot;&#10;&#10;Directly below the text is an image depicting a rocky, barren landscape with a reddish-brown hue, suggesting a desert-like terrain. The foreground of the landscape features a surface that appears uneven and dotted with small rocks.&#10;&#10;Ready SET Go 5 in bottom right corner" id="213" name="Google Shape;213;g375d38f5691_0_0" title="8x Physical Properties.png"/>
          <p:cNvPicPr preferRelativeResize="0"/>
          <p:nvPr/>
        </p:nvPicPr>
        <p:blipFill rotWithShape="1">
          <a:blip r:embed="rId9">
            <a:alphaModFix/>
          </a:blip>
          <a:srcRect b="0" l="189" r="189" t="0"/>
          <a:stretch/>
        </p:blipFill>
        <p:spPr>
          <a:xfrm>
            <a:off x="6570107" y="1130725"/>
            <a:ext cx="1526295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Composition: What a surface is made of&quot;&#10;&#10;Below the text is a grayscale aerial image of a terrain with highlighted colored zones. Each color represents different minerals, labeled as Mineral 1 through Mineral 4. The colors are purple, pink, yellow, and green, with a corresponding legend on the right side of the image. There is a scale at the bottom of the image indicating distances in kilometers and miles.&#10;&#10;Ready SET Go 5 in bottom right corner" id="214" name="Google Shape;214;g375d38f5691_0_0" title="11x Composition.png"/>
          <p:cNvPicPr preferRelativeResize="0"/>
          <p:nvPr/>
        </p:nvPicPr>
        <p:blipFill rotWithShape="1">
          <a:blip r:embed="rId10">
            <a:alphaModFix/>
          </a:blip>
          <a:srcRect b="386" l="0" r="0" t="386"/>
          <a:stretch/>
        </p:blipFill>
        <p:spPr>
          <a:xfrm>
            <a:off x="8219657" y="1130725"/>
            <a:ext cx="1526294" cy="1169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 card with Ready SET Go 5 in bottom right corner" id="215" name="Google Shape;215;g375d38f5691_0_0" title="9 Blank RSG5.png"/>
          <p:cNvPicPr preferRelativeResize="0"/>
          <p:nvPr/>
        </p:nvPicPr>
        <p:blipFill rotWithShape="1">
          <a:blip r:embed="rId11">
            <a:alphaModFix/>
          </a:blip>
          <a:srcRect b="396" l="0" r="0" t="386"/>
          <a:stretch/>
        </p:blipFill>
        <p:spPr>
          <a:xfrm>
            <a:off x="6570107" y="2627925"/>
            <a:ext cx="1526293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 card with Ready SET Go 5 in bottom right corner" id="216" name="Google Shape;216;g375d38f5691_0_0" title="10 Blank RSG5.png"/>
          <p:cNvPicPr preferRelativeResize="0"/>
          <p:nvPr/>
        </p:nvPicPr>
        <p:blipFill rotWithShape="1">
          <a:blip r:embed="rId12">
            <a:alphaModFix/>
          </a:blip>
          <a:srcRect b="129" l="0" r="0" t="119"/>
          <a:stretch/>
        </p:blipFill>
        <p:spPr>
          <a:xfrm>
            <a:off x="8219657" y="2627925"/>
            <a:ext cx="1526293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Criteria: Things a successful design needs to do or have.&quot;&#10;Below the text, there is a small icon of a checklist with three ticks and a pencil, indicating the concept of evaluation or meeting certain standards. &#10;&#10;Ready SET Go 6 in bottom right corner" id="217" name="Google Shape;217;g375d38f5691_0_0" title="12x Criteria.png"/>
          <p:cNvPicPr preferRelativeResize="0"/>
          <p:nvPr/>
        </p:nvPicPr>
        <p:blipFill rotWithShape="1">
          <a:blip r:embed="rId13">
            <a:alphaModFix/>
          </a:blip>
          <a:srcRect b="238" l="0" r="0" t="248"/>
          <a:stretch/>
        </p:blipFill>
        <p:spPr>
          <a:xfrm>
            <a:off x="7338982" y="4125125"/>
            <a:ext cx="1526294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Scientists&quot; &#10;&#10;Ready SET Go 7 is in the bottom right corner" id="218" name="Google Shape;218;g375d38f5691_0_0" title="13 Scientists.png"/>
          <p:cNvPicPr preferRelativeResize="0"/>
          <p:nvPr/>
        </p:nvPicPr>
        <p:blipFill rotWithShape="1">
          <a:blip r:embed="rId14">
            <a:alphaModFix/>
          </a:blip>
          <a:srcRect b="396" l="0" r="0" t="396"/>
          <a:stretch/>
        </p:blipFill>
        <p:spPr>
          <a:xfrm>
            <a:off x="6570107" y="5622325"/>
            <a:ext cx="1526294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Engineers&quot; &#10;&#10;Ready SET Go 8 is in the bottom right corner" id="219" name="Google Shape;219;g375d38f5691_0_0" title="14 Engineers.png"/>
          <p:cNvPicPr preferRelativeResize="0"/>
          <p:nvPr/>
        </p:nvPicPr>
        <p:blipFill rotWithShape="1">
          <a:blip r:embed="rId15">
            <a:alphaModFix/>
          </a:blip>
          <a:srcRect b="109" l="0" r="0" t="119"/>
          <a:stretch/>
        </p:blipFill>
        <p:spPr>
          <a:xfrm>
            <a:off x="8219657" y="5622325"/>
            <a:ext cx="1526293" cy="11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75f7839afc_0_19"/>
          <p:cNvSpPr txBox="1"/>
          <p:nvPr/>
        </p:nvSpPr>
        <p:spPr>
          <a:xfrm>
            <a:off x="140827" y="51756"/>
            <a:ext cx="40008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Poster Se	tup (Empty </a:t>
            </a:r>
            <a:r>
              <a:rPr b="0" i="0" lang="en-US" sz="1600" u="sng" cap="none" strike="noStrik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Example</a:t>
            </a:r>
            <a:r>
              <a:rPr b="0" i="0" lang="en-US" sz="1600" u="none" cap="none" strike="noStrik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)</a:t>
            </a:r>
            <a:endParaRPr b="0" i="0" sz="1600" u="none" cap="none" strike="noStrik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5" name="Google Shape;225;g375f7839afc_0_19"/>
          <p:cNvSpPr txBox="1"/>
          <p:nvPr/>
        </p:nvSpPr>
        <p:spPr>
          <a:xfrm>
            <a:off x="3507424" y="215426"/>
            <a:ext cx="42207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Our Ideas about Remote Sensing</a:t>
            </a:r>
            <a:endParaRPr b="0" i="0" sz="1600" u="none" cap="none" strike="noStrik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Ready SET Go</a:t>
            </a:r>
            <a:endParaRPr b="0" i="0" sz="1600" u="none" cap="none" strike="noStrike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descr="Card with text &quot;What survey mission should we send to Mars? What instruments does a spacecraft need for it?&quot;&#10;&#10;Ready SET Go 1 in bottom right corner" id="226" name="Google Shape;226;g375f7839afc_0_19" title="2x Which survey mission should we sen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288" y="1417400"/>
            <a:ext cx="1497626" cy="1169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cartoonish illustration of Mars and text &quot;What kinds of things do you think we should learn about Mars?&quot;&#10;&#10;Ready SET Go 2 in bottom right corner" id="227" name="Google Shape;227;g375f7839afc_0_19" title="3x What kinds of things do you think we should learn about Mar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957" y="2892700"/>
            <a:ext cx="1526294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blue example text from learners&#10;-What is Mars made of? &#10;-Is there life on Mars? &#10;-Can you grow food on Mars?&#10;&#10;Ready SET Go 2 in bottom right corner" id="228" name="Google Shape;228;g375f7839afc_0_19" title="4x Blank RSG4 Examples.png"/>
          <p:cNvPicPr preferRelativeResize="0"/>
          <p:nvPr/>
        </p:nvPicPr>
        <p:blipFill rotWithShape="1">
          <a:blip r:embed="rId5">
            <a:alphaModFix/>
          </a:blip>
          <a:srcRect b="583" l="0" r="0" t="583"/>
          <a:stretch/>
        </p:blipFill>
        <p:spPr>
          <a:xfrm>
            <a:off x="599944" y="4532225"/>
            <a:ext cx="1526295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Landing Site Survey: Short-term to choose the best place to land a robot or human on the surface.&quot;&#10;&#10;Below the text, there are three graphic elements spaced apart, each connected by blue arrows. On the left is an illustration of a robotic lander. In the center, there is a circular icon depicting a stylized survey landscape with hills. On the right is an image of a report document titled &quot;Report&quot; with small, unreadable text. Underneath the graphics, there are blank spaces labeled &quot;_months _days&quot; between the arrows, indicating a time frame.&#10;&#10;Ready SET Go 3 in bottom right corner" id="229" name="Google Shape;229;g375f7839afc_0_19" title="5x Landing Site Survey.png"/>
          <p:cNvPicPr preferRelativeResize="0"/>
          <p:nvPr/>
        </p:nvPicPr>
        <p:blipFill rotWithShape="1">
          <a:blip r:embed="rId6">
            <a:alphaModFix/>
          </a:blip>
          <a:srcRect b="396" l="0" r="0" t="396"/>
          <a:stretch/>
        </p:blipFill>
        <p:spPr>
          <a:xfrm>
            <a:off x="2615319" y="2300325"/>
            <a:ext cx="1526294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Global Survey: A long-term mission to explore and map a new planet or moon.&quot;&#10;&#10;Below the text, a sequence of three images is connected by arrows, indicating a progression. On the left is an illustration of a stylized orange and red planet. Next is a black and white contour map, and on the right are overlapping maps showing satellite imagery and digital elevation models. &#10;&#10;Ready SET go in bottom right corner" id="230" name="Google Shape;230;g375f7839afc_0_19" title="6x Global Survey.png"/>
          <p:cNvPicPr preferRelativeResize="0"/>
          <p:nvPr/>
        </p:nvPicPr>
        <p:blipFill rotWithShape="1">
          <a:blip r:embed="rId7">
            <a:alphaModFix/>
          </a:blip>
          <a:srcRect b="816" l="0" r="0" t="816"/>
          <a:stretch/>
        </p:blipFill>
        <p:spPr>
          <a:xfrm>
            <a:off x="4266057" y="2300325"/>
            <a:ext cx="1526293" cy="1169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Resolution&quot;&#10;&#10;Beneath the text is a diagram illustrating the concept of resolution with three side-by-side satellite images of a landmass surrounded by a dark body of water. The first image on the left is the highest resolution, showing detailed land features and clear distinctions between land and water with a label &quot;30 m/px.&quot; The middle image has a medium resolution with less detail and a label &quot;100 m/px.&quot; The rightmost image has the lowest resolution, appearing pixelated with indistinct land features, labeled &quot;300 m/px.&quot; Arrows point upwards at the left stating &quot;Higher Resolution&quot; and downwards at the right indicating &quot;Lower Resolution.&quot; &#10;&#10;Ready SET Go in bottom right corner." id="231" name="Google Shape;231;g375f7839afc_0_19" title="7x Resolution.png"/>
          <p:cNvPicPr preferRelativeResize="0"/>
          <p:nvPr/>
        </p:nvPicPr>
        <p:blipFill rotWithShape="1">
          <a:blip r:embed="rId8">
            <a:alphaModFix/>
          </a:blip>
          <a:srcRect b="308" l="0" r="0" t="308"/>
          <a:stretch/>
        </p:blipFill>
        <p:spPr>
          <a:xfrm>
            <a:off x="3507432" y="3558550"/>
            <a:ext cx="1526295" cy="1169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Physical Properties: The shape &amp; texture of a surface.&quot;&#10;&#10;Directly below the text is an image depicting a rocky, barren landscape with a reddish-brown hue, suggesting a desert-like terrain. The foreground of the landscape features a surface that appears uneven and dotted with small rocks.&#10;&#10;Ready SET Go 5 in bottom right corner" id="232" name="Google Shape;232;g375f7839afc_0_19" title="8x Physical Properties.png"/>
          <p:cNvPicPr preferRelativeResize="0"/>
          <p:nvPr/>
        </p:nvPicPr>
        <p:blipFill rotWithShape="1">
          <a:blip r:embed="rId9">
            <a:alphaModFix/>
          </a:blip>
          <a:srcRect b="0" l="189" r="189" t="0"/>
          <a:stretch/>
        </p:blipFill>
        <p:spPr>
          <a:xfrm>
            <a:off x="6570107" y="1130725"/>
            <a:ext cx="1526295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Composition: What a surface is made of&quot;&#10;&#10;Below the text is a grayscale aerial image of a terrain with highlighted colored zones. Each color represents different minerals, labeled as Mineral 1 through Mineral 4. The colors are purple, pink, yellow, and green, with a corresponding legend on the right side of the image. There is a scale at the bottom of the image indicating distances in kilometers and miles.&#10;&#10;Ready SET Go 5 in bottom right corner" id="233" name="Google Shape;233;g375f7839afc_0_19" title="11x Composition.png"/>
          <p:cNvPicPr preferRelativeResize="0"/>
          <p:nvPr/>
        </p:nvPicPr>
        <p:blipFill rotWithShape="1">
          <a:blip r:embed="rId10">
            <a:alphaModFix/>
          </a:blip>
          <a:srcRect b="386" l="0" r="0" t="386"/>
          <a:stretch/>
        </p:blipFill>
        <p:spPr>
          <a:xfrm>
            <a:off x="8219657" y="1130725"/>
            <a:ext cx="1526294" cy="1169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blue learner examples (with pink Diné)&#10;&#10;-Describes what it looks like. &#10;-shape -color &#10;-texture/dich’íízh Diné Bizaad – not smooth &#10;&#10;Ready SET Go 5 is in the bottom right corner" id="234" name="Google Shape;234;g375f7839afc_0_19" title="10x Blank RSG5.png"/>
          <p:cNvPicPr preferRelativeResize="0"/>
          <p:nvPr/>
        </p:nvPicPr>
        <p:blipFill rotWithShape="1">
          <a:blip r:embed="rId11">
            <a:alphaModFix/>
          </a:blip>
          <a:srcRect b="864" l="0" r="0" t="855"/>
          <a:stretch/>
        </p:blipFill>
        <p:spPr>
          <a:xfrm>
            <a:off x="6570107" y="2627925"/>
            <a:ext cx="1526294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blue learner text&#10;-What it is made of? &#10;-minerals&#10;-chemistry &#10;-carbon /Kéébin Diné Bizaad = carbon &#10;&#10;Ready SET Go 5 in the bottom right corner" id="235" name="Google Shape;235;g375f7839afc_0_19" title="9x Blank RSG5.png"/>
          <p:cNvPicPr preferRelativeResize="0"/>
          <p:nvPr/>
        </p:nvPicPr>
        <p:blipFill rotWithShape="1">
          <a:blip r:embed="rId12">
            <a:alphaModFix/>
          </a:blip>
          <a:srcRect b="544" l="0" r="0" t="544"/>
          <a:stretch/>
        </p:blipFill>
        <p:spPr>
          <a:xfrm>
            <a:off x="8219657" y="2627925"/>
            <a:ext cx="1526294" cy="11696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Criteria: Things a successful design needs to do or have.&quot;&#10;Below the text, there is a small icon of a checklist with three ticks and a pencil, indicating the concept of evaluation or meeting certain standards. &#10;&#10;Ready SET Go 6 in bottom right corner" id="236" name="Google Shape;236;g375f7839afc_0_19" title="12x Criteria.png"/>
          <p:cNvPicPr preferRelativeResize="0"/>
          <p:nvPr/>
        </p:nvPicPr>
        <p:blipFill rotWithShape="1">
          <a:blip r:embed="rId13">
            <a:alphaModFix/>
          </a:blip>
          <a:srcRect b="238" l="0" r="0" t="248"/>
          <a:stretch/>
        </p:blipFill>
        <p:spPr>
          <a:xfrm>
            <a:off x="7338982" y="4125125"/>
            <a:ext cx="1526294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: Scientists &#10;-Measure &#10;-Research/na’alkaah Diné Bizaad–research &#10;-Observe &#10;-Ask Questions &#10;&#10;Ready SET Go 7 in bottom right corner" id="237" name="Google Shape;237;g375f7839afc_0_19" title="13x Scientists.png"/>
          <p:cNvPicPr preferRelativeResize="0"/>
          <p:nvPr/>
        </p:nvPicPr>
        <p:blipFill rotWithShape="1">
          <a:blip r:embed="rId14">
            <a:alphaModFix/>
          </a:blip>
          <a:srcRect b="932" l="0" r="0" t="942"/>
          <a:stretch/>
        </p:blipFill>
        <p:spPr>
          <a:xfrm>
            <a:off x="6570107" y="5622325"/>
            <a:ext cx="1526294" cy="116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: Engineers&#10;-make bridges&#10;-design&#10;-build&#10;-create&#10;-model&#10;-solve problems&#10;&#10;Ready SET Go 8 in bottom right corner" id="238" name="Google Shape;238;g375f7839afc_0_19" title="14x Engineers.png"/>
          <p:cNvPicPr preferRelativeResize="0"/>
          <p:nvPr/>
        </p:nvPicPr>
        <p:blipFill rotWithShape="1">
          <a:blip r:embed="rId15">
            <a:alphaModFix/>
          </a:blip>
          <a:srcRect b="1085" l="0" r="0" t="1095"/>
          <a:stretch/>
        </p:blipFill>
        <p:spPr>
          <a:xfrm>
            <a:off x="8219657" y="5622325"/>
            <a:ext cx="1526294" cy="116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723cfeef94_0_61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Examples of Cards for Poster</a:t>
            </a:r>
            <a:endParaRPr/>
          </a:p>
        </p:txBody>
      </p:sp>
      <p:sp>
        <p:nvSpPr>
          <p:cNvPr id="245" name="Google Shape;245;g3723cfeef94_0_616"/>
          <p:cNvSpPr txBox="1"/>
          <p:nvPr/>
        </p:nvSpPr>
        <p:spPr>
          <a:xfrm>
            <a:off x="342875" y="1827850"/>
            <a:ext cx="8852400" cy="3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slides are based on the printable PDF version of the blank cards you can use to set up your “Our Ideas Posters”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have been altered to be more accessible to screen readers.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75f7839afc_0_3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Which survey mission should we send?</a:t>
            </a:r>
            <a:endParaRPr/>
          </a:p>
        </p:txBody>
      </p:sp>
      <p:pic>
        <p:nvPicPr>
          <p:cNvPr descr="Card with text &quot;What survey mission should we send to Mars? What instruments does a spacecraft need for it?&quot;&#10;&#10;Ready SET Go 1 in bottom right corner" id="252" name="Google Shape;252;g375f7839afc_0_37" title="2x Which survey mission should we sen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988" y="1538300"/>
            <a:ext cx="6958419" cy="543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5f7839afc_0_43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What kinds of things should we learn?</a:t>
            </a:r>
            <a:endParaRPr/>
          </a:p>
        </p:txBody>
      </p:sp>
      <p:pic>
        <p:nvPicPr>
          <p:cNvPr descr="Card with cartoonish illustration of Mars and text &quot;What kinds of things do you think we should learn about Mars?&quot;&#10;&#10;Ready SET Go 2 in bottom right corner" id="259" name="Google Shape;259;g375f7839afc_0_43" title="3x What kinds of things do you think we should learn about Mar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876" y="1537975"/>
            <a:ext cx="7091665" cy="543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75f7839afc_0_6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Examples RSG 2</a:t>
            </a:r>
            <a:endParaRPr/>
          </a:p>
        </p:txBody>
      </p:sp>
      <p:pic>
        <p:nvPicPr>
          <p:cNvPr descr="Card with blue example text from learners&#10;-What is Mars made of? &#10;-Is there life on Mars? &#10;-Can you grow food on Mars?&#10;&#10;Ready SET Go 2 in bottom right corner" id="266" name="Google Shape;266;g375f7839afc_0_67" title="4x Blank RSG4 Examples.png"/>
          <p:cNvPicPr preferRelativeResize="0"/>
          <p:nvPr/>
        </p:nvPicPr>
        <p:blipFill rotWithShape="1">
          <a:blip r:embed="rId3">
            <a:alphaModFix/>
          </a:blip>
          <a:srcRect b="583" l="0" r="0" t="583"/>
          <a:stretch/>
        </p:blipFill>
        <p:spPr>
          <a:xfrm>
            <a:off x="1485921" y="1538300"/>
            <a:ext cx="7018350" cy="5378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75f7839afc_0_73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Landing Site Survey</a:t>
            </a:r>
            <a:endParaRPr/>
          </a:p>
        </p:txBody>
      </p:sp>
      <p:pic>
        <p:nvPicPr>
          <p:cNvPr descr="Card with text &quot;Landing Site Survey: Short-term to choose the best place to land a robot or human on the surface.&quot;&#10;&#10;Below the text, there are three graphic elements spaced apart, each connected by blue arrows. On the left is an illustration of a robotic lander. In the center, there is a circular icon depicting a stylized survey landscape with hills. On the right is an image of a report document titled &quot;Report&quot; with small, unreadable text. Underneath the graphics, there are blank spaces labeled &quot;_months _days&quot; between the arrows, indicating a time frame.&#10;&#10;Ready SET Go 3 in bottom right corner" id="273" name="Google Shape;273;g375f7839afc_0_73" title="5x Landing Site Survey.png"/>
          <p:cNvPicPr preferRelativeResize="0"/>
          <p:nvPr/>
        </p:nvPicPr>
        <p:blipFill rotWithShape="1">
          <a:blip r:embed="rId3">
            <a:alphaModFix/>
          </a:blip>
          <a:srcRect b="396" l="0" r="0" t="396"/>
          <a:stretch/>
        </p:blipFill>
        <p:spPr>
          <a:xfrm>
            <a:off x="1485921" y="1538300"/>
            <a:ext cx="7091240" cy="543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23cfeef94_0_6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Poster Components</a:t>
            </a:r>
            <a:endParaRPr/>
          </a:p>
        </p:txBody>
      </p:sp>
      <p:sp>
        <p:nvSpPr>
          <p:cNvPr id="125" name="Google Shape;125;g3723cfeef94_0_6"/>
          <p:cNvSpPr txBox="1"/>
          <p:nvPr>
            <p:ph idx="1" type="body"/>
          </p:nvPr>
        </p:nvSpPr>
        <p:spPr>
          <a:xfrm>
            <a:off x="691500" y="1651275"/>
            <a:ext cx="8675400" cy="5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The following slides are based on the printable PDF version of the blank slides/cards with examples that you can use to set up your “Our Ideas Posters” and are not intended to be printed.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These slides are formatted to be more accessible to screen readers.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We recommend using these slides as a guide for blind and low vision educators and printing out the PDFs for sighted learners.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600">
                <a:solidFill>
                  <a:schemeClr val="dk1"/>
                </a:solidFill>
              </a:rPr>
              <a:t> 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75f7839afc_0_79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Global Survey</a:t>
            </a:r>
            <a:endParaRPr/>
          </a:p>
        </p:txBody>
      </p:sp>
      <p:pic>
        <p:nvPicPr>
          <p:cNvPr descr="Card with text &quot;Global Survey: A long-term mission to explore and map a new planet or moon.&quot;&#10;&#10;Below the text, a sequence of three images is connected by arrows, indicating a progression. On the left is an illustration of a stylized orange and red planet. Next is a black and white contour map, and on the right are overlapping maps showing satellite imagery and digital elevation models. &#10;&#10;Ready SET go in bottom right corner" id="280" name="Google Shape;280;g375f7839afc_0_79" title="6x Global Survey.png"/>
          <p:cNvPicPr preferRelativeResize="0"/>
          <p:nvPr/>
        </p:nvPicPr>
        <p:blipFill rotWithShape="1">
          <a:blip r:embed="rId3">
            <a:alphaModFix/>
          </a:blip>
          <a:srcRect b="816" l="0" r="0" t="816"/>
          <a:stretch/>
        </p:blipFill>
        <p:spPr>
          <a:xfrm>
            <a:off x="1485876" y="1538300"/>
            <a:ext cx="7018350" cy="5378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75f7839afc_0_8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Resolution</a:t>
            </a:r>
            <a:endParaRPr/>
          </a:p>
        </p:txBody>
      </p:sp>
      <p:pic>
        <p:nvPicPr>
          <p:cNvPr descr="Card with text &quot;Resolution&quot;&#10;&#10;Beneath the text is a diagram illustrating the concept of resolution with three side-by-side satellite images of a landmass surrounded by a dark body of water. The first image on the left is the highest resolution, showing detailed land features and clear distinctions between land and water with a label &quot;30 m/px.&quot; The middle image has a medium resolution with less detail and a label &quot;100 m/px.&quot; The rightmost image has the lowest resolution, appearing pixelated with indistinct land features, labeled &quot;300 m/px.&quot; Arrows point upwards at the left stating &quot;Higher Resolution&quot; and downwards at the right indicating &quot;Lower Resolution.&quot; &#10;&#10;Ready SET Go in bottom right corner." id="287" name="Google Shape;287;g375f7839afc_0_85" title="7x Resolution.png"/>
          <p:cNvPicPr preferRelativeResize="0"/>
          <p:nvPr/>
        </p:nvPicPr>
        <p:blipFill rotWithShape="1">
          <a:blip r:embed="rId3">
            <a:alphaModFix/>
          </a:blip>
          <a:srcRect b="308" l="0" r="0" t="308"/>
          <a:stretch/>
        </p:blipFill>
        <p:spPr>
          <a:xfrm>
            <a:off x="1485876" y="1538300"/>
            <a:ext cx="7018351" cy="5378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75f7839afc_0_9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Physical Properties</a:t>
            </a:r>
            <a:endParaRPr/>
          </a:p>
        </p:txBody>
      </p:sp>
      <p:pic>
        <p:nvPicPr>
          <p:cNvPr descr="Card with text &quot;Physical Properties: The shape &amp; texture of a surface.&quot;&#10;&#10;Directly below the text is an image depicting a rocky, barren landscape with a reddish-brown hue, suggesting a desert-like terrain. The foreground of the landscape features a surface that appears uneven and dotted with small rocks.&#10;&#10;Ready SET Go 5 in bottom right corner" id="294" name="Google Shape;294;g375f7839afc_0_91" title="8x Physical Properties.png"/>
          <p:cNvPicPr preferRelativeResize="0"/>
          <p:nvPr/>
        </p:nvPicPr>
        <p:blipFill rotWithShape="1">
          <a:blip r:embed="rId3">
            <a:alphaModFix/>
          </a:blip>
          <a:srcRect b="0" l="189" r="189" t="0"/>
          <a:stretch/>
        </p:blipFill>
        <p:spPr>
          <a:xfrm>
            <a:off x="1485876" y="1538300"/>
            <a:ext cx="7018349" cy="5378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75f7839afc_0_9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Composition</a:t>
            </a:r>
            <a:endParaRPr/>
          </a:p>
        </p:txBody>
      </p:sp>
      <p:pic>
        <p:nvPicPr>
          <p:cNvPr descr="Card with text &quot;Composition: What a surface is made of&quot;&#10;&#10;Below the text is a grayscale aerial image of a terrain with highlighted colored zones. Each color represents different minerals, labeled as Mineral 1 through Mineral 4. The colors are purple, pink, yellow, and green, with a corresponding legend on the right side of the image. There is a scale at the bottom of the image indicating distances in kilometers and miles.&#10;&#10;Ready SET Go 5 in bottom right corner" id="301" name="Google Shape;301;g375f7839afc_0_97" title="11x Composition.png"/>
          <p:cNvPicPr preferRelativeResize="0"/>
          <p:nvPr/>
        </p:nvPicPr>
        <p:blipFill rotWithShape="1">
          <a:blip r:embed="rId3">
            <a:alphaModFix/>
          </a:blip>
          <a:srcRect b="386" l="0" r="0" t="386"/>
          <a:stretch/>
        </p:blipFill>
        <p:spPr>
          <a:xfrm>
            <a:off x="1485876" y="1538300"/>
            <a:ext cx="7018351" cy="5378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75f7839afc_0_103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RSG 5 examples</a:t>
            </a:r>
            <a:endParaRPr/>
          </a:p>
        </p:txBody>
      </p:sp>
      <p:pic>
        <p:nvPicPr>
          <p:cNvPr descr="Card with blue learner examples (with pink Diné)&#10;&#10;-Describes what it looks like. &#10;-shape -color &#10;-texture/dich’íízh Diné Bizaad – not smooth &#10;&#10;Ready SET Go 5 is in the bottom right corner" id="308" name="Google Shape;308;g375f7839afc_0_103" title="10x Blank RSG5.png"/>
          <p:cNvPicPr preferRelativeResize="0"/>
          <p:nvPr/>
        </p:nvPicPr>
        <p:blipFill rotWithShape="1">
          <a:blip r:embed="rId3">
            <a:alphaModFix/>
          </a:blip>
          <a:srcRect b="864" l="0" r="0" t="855"/>
          <a:stretch/>
        </p:blipFill>
        <p:spPr>
          <a:xfrm>
            <a:off x="1485876" y="1538300"/>
            <a:ext cx="7018351" cy="5378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75f7839afc_0_109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More RSG 5 examples</a:t>
            </a:r>
            <a:endParaRPr/>
          </a:p>
        </p:txBody>
      </p:sp>
      <p:pic>
        <p:nvPicPr>
          <p:cNvPr descr="Card with blue learner text&#10;-What it is made of? &#10;-minerals&#10;-chemistry &#10;-carbon /Kéébin Diné Bizaad = carbon &#10;&#10;Ready SET Go 5 in the bottom right corner" id="315" name="Google Shape;315;g375f7839afc_0_109" title="9x Blank RSG5.png"/>
          <p:cNvPicPr preferRelativeResize="0"/>
          <p:nvPr/>
        </p:nvPicPr>
        <p:blipFill rotWithShape="1">
          <a:blip r:embed="rId3">
            <a:alphaModFix/>
          </a:blip>
          <a:srcRect b="544" l="0" r="0" t="544"/>
          <a:stretch/>
        </p:blipFill>
        <p:spPr>
          <a:xfrm>
            <a:off x="1485876" y="1538300"/>
            <a:ext cx="7018351" cy="5378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75f7839afc_0_11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Criteria</a:t>
            </a:r>
            <a:endParaRPr/>
          </a:p>
        </p:txBody>
      </p:sp>
      <p:pic>
        <p:nvPicPr>
          <p:cNvPr descr="Card with text &quot;Criteria: Things a successful design needs to do or have.&quot;&#10;Below the text, there is a small icon of a checklist with three ticks and a pencil, indicating the concept of evaluation or meeting certain standards. &#10;&#10;Ready SET Go 6 in bottom right corner" id="322" name="Google Shape;322;g375f7839afc_0_115" title="12x Criteria.png"/>
          <p:cNvPicPr preferRelativeResize="0"/>
          <p:nvPr/>
        </p:nvPicPr>
        <p:blipFill rotWithShape="1">
          <a:blip r:embed="rId3">
            <a:alphaModFix/>
          </a:blip>
          <a:srcRect b="238" l="0" r="0" t="248"/>
          <a:stretch/>
        </p:blipFill>
        <p:spPr>
          <a:xfrm>
            <a:off x="1485876" y="1538300"/>
            <a:ext cx="7018349" cy="5378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75f7839afc_0_12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Scientists</a:t>
            </a:r>
            <a:endParaRPr/>
          </a:p>
        </p:txBody>
      </p:sp>
      <p:pic>
        <p:nvPicPr>
          <p:cNvPr descr="Card with text: Scientists &#10;-Measure &#10;-Research/na’alkaah Diné Bizaad–research &#10;-Observe &#10;-Ask Questions &#10;&#10;Ready SET Go 7 in bottom right corner" id="329" name="Google Shape;329;g375f7839afc_0_121" title="13x Scientists.png"/>
          <p:cNvPicPr preferRelativeResize="0"/>
          <p:nvPr/>
        </p:nvPicPr>
        <p:blipFill rotWithShape="1">
          <a:blip r:embed="rId3">
            <a:alphaModFix/>
          </a:blip>
          <a:srcRect b="932" l="0" r="0" t="942"/>
          <a:stretch/>
        </p:blipFill>
        <p:spPr>
          <a:xfrm>
            <a:off x="1485876" y="1537975"/>
            <a:ext cx="7091665" cy="543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75f7839afc_0_12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07275" lIns="107275" spcFirstLastPara="1" rIns="107275" wrap="square" tIns="107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Card: Engineers</a:t>
            </a:r>
            <a:endParaRPr/>
          </a:p>
        </p:txBody>
      </p:sp>
      <p:pic>
        <p:nvPicPr>
          <p:cNvPr descr="Card with text: Engineers&#10;-make bridges&#10;-design&#10;-build&#10;-create&#10;-model&#10;-solve problems&#10;&#10;Ready SET Go 8 in bottom right corner" id="336" name="Google Shape;336;g375f7839afc_0_127" title="14x Engineers.png"/>
          <p:cNvPicPr preferRelativeResize="0"/>
          <p:nvPr/>
        </p:nvPicPr>
        <p:blipFill rotWithShape="1">
          <a:blip r:embed="rId3">
            <a:alphaModFix/>
          </a:blip>
          <a:srcRect b="1085" l="0" r="0" t="1095"/>
          <a:stretch/>
        </p:blipFill>
        <p:spPr>
          <a:xfrm>
            <a:off x="1485876" y="1537975"/>
            <a:ext cx="7018351" cy="5378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23cfeef94_0_12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Corresponding PDFs include</a:t>
            </a:r>
            <a:endParaRPr/>
          </a:p>
        </p:txBody>
      </p:sp>
      <p:sp>
        <p:nvSpPr>
          <p:cNvPr id="132" name="Google Shape;132;g3723cfeef94_0_12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Poster Pages to build the poster 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(pages numbered in lower right corner with corresponding adventure(s))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Poster Pages with examples are for educator reference only and not intended to print.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Blank Pages for more space or to build your own poster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Blank ¼ page cards for learners to add additional terms, drawings, ideas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Term cards: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Icon-only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Term + icon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723cfeef94_0_18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Set Up</a:t>
            </a:r>
            <a:endParaRPr/>
          </a:p>
        </p:txBody>
      </p:sp>
      <p:sp>
        <p:nvSpPr>
          <p:cNvPr id="139" name="Google Shape;139;g3723cfeef94_0_18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 sz="2600">
                <a:solidFill>
                  <a:schemeClr val="dk1"/>
                </a:solidFill>
              </a:rPr>
              <a:t>You need a wall or whiteboard area of about  80” Length x 60” Height.</a:t>
            </a:r>
            <a:endParaRPr sz="26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 sz="2600">
                <a:solidFill>
                  <a:schemeClr val="dk1"/>
                </a:solidFill>
              </a:rPr>
              <a:t>Please see the following pages for setup examples. </a:t>
            </a:r>
            <a:endParaRPr sz="26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 sz="2600">
                <a:solidFill>
                  <a:schemeClr val="dk1"/>
                </a:solidFill>
              </a:rPr>
              <a:t>You may choose alternative layouts or formats to fit your learning environment.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723cfeef94_0_24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Poster Pages Examples</a:t>
            </a:r>
            <a:endParaRPr/>
          </a:p>
        </p:txBody>
      </p:sp>
      <p:sp>
        <p:nvSpPr>
          <p:cNvPr id="146" name="Google Shape;146;g3723cfeef94_0_24"/>
          <p:cNvSpPr txBox="1"/>
          <p:nvPr>
            <p:ph idx="1" type="body"/>
          </p:nvPr>
        </p:nvSpPr>
        <p:spPr>
          <a:xfrm>
            <a:off x="69151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n-US" sz="2880"/>
              <a:t>(Reference - do not print)</a:t>
            </a:r>
            <a:endParaRPr sz="2880"/>
          </a:p>
        </p:txBody>
      </p:sp>
      <p:sp>
        <p:nvSpPr>
          <p:cNvPr id="147" name="Google Shape;147;g3723cfeef94_0_24"/>
          <p:cNvSpPr txBox="1"/>
          <p:nvPr>
            <p:ph idx="2" type="body"/>
          </p:nvPr>
        </p:nvSpPr>
        <p:spPr>
          <a:xfrm>
            <a:off x="509206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Card with cartoonish illustration of Mars and text &quot;What kinds of things do you think we should learn about Mars?&quot;&#10;&#10;Ready SET Go 2 in bottom right corner" id="148" name="Google Shape;148;g3723cfeef94_0_24" title="3x What kinds of things do you think we should learn about Mar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1660" y="2591897"/>
            <a:ext cx="5935075" cy="45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723cfeef94_0_32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Term Card Example</a:t>
            </a:r>
            <a:endParaRPr/>
          </a:p>
        </p:txBody>
      </p:sp>
      <p:sp>
        <p:nvSpPr>
          <p:cNvPr id="155" name="Google Shape;155;g3723cfeef94_0_32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80"/>
              <a:t>(Reference - do not print)</a:t>
            </a:r>
            <a:endParaRPr/>
          </a:p>
        </p:txBody>
      </p:sp>
      <p:pic>
        <p:nvPicPr>
          <p:cNvPr id="156" name="Google Shape;156;g3723cfeef94_0_32" title="5x Landing Site Surve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7958" y="2778725"/>
            <a:ext cx="5202525" cy="4018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723cfeef94_0_39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Blank ¼ Page Card Screenshot</a:t>
            </a:r>
            <a:endParaRPr/>
          </a:p>
        </p:txBody>
      </p:sp>
      <p:sp>
        <p:nvSpPr>
          <p:cNvPr id="163" name="Google Shape;163;g3723cfeef94_0_39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Intended for learner responses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Four blank rectangular frames in a grid layout." id="164" name="Google Shape;164;g3723cfeef94_0_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0976" y="2666175"/>
            <a:ext cx="5607475" cy="4334274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723cfeef94_0_46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Poster Pages with Examples from Learners</a:t>
            </a:r>
            <a:endParaRPr/>
          </a:p>
        </p:txBody>
      </p:sp>
      <p:pic>
        <p:nvPicPr>
          <p:cNvPr id="171" name="Google Shape;171;g3723cfeef94_0_46" title="13x Scientist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900" y="2036760"/>
            <a:ext cx="7108594" cy="5551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723cfeef94_0_538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How to Set Up Poster by Activity Numbers</a:t>
            </a:r>
            <a:endParaRPr/>
          </a:p>
        </p:txBody>
      </p:sp>
      <p:sp>
        <p:nvSpPr>
          <p:cNvPr id="178" name="Google Shape;178;g3723cfeef94_0_538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SzPts val="2200"/>
              <a:buNone/>
            </a:pPr>
            <a:r>
              <a:t/>
            </a:r>
            <a:endParaRPr/>
          </a:p>
        </p:txBody>
      </p:sp>
      <p:pic>
        <p:nvPicPr>
          <p:cNvPr id="179" name="Google Shape;179;g3723cfeef94_0_538" title="RSG Poster Numerical Setu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75" y="1474900"/>
            <a:ext cx="9677400" cy="56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2025-03-13T17:13:18Z</dcterms:created>
  <dc:creator>Stephanie Jackson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0x0101001EC5CB7F1E742344B00DF604CB714C72</vt:lpwstr>
  </property>
</Properties>
</file>