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</p:sldIdLst>
  <p:sldSz cy="7772400" cx="10058400"/>
  <p:notesSz cx="6858000" cy="9144000"/>
  <p:embeddedFontLst>
    <p:embeddedFont>
      <p:font typeface="Raleway SemiBold"/>
      <p:regular r:id="rId52"/>
      <p:bold r:id="rId53"/>
      <p:italic r:id="rId54"/>
      <p:boldItalic r:id="rId55"/>
    </p:embeddedFont>
    <p:embeddedFont>
      <p:font typeface="Montserrat"/>
      <p:regular r:id="rId56"/>
      <p:bold r:id="rId57"/>
      <p:italic r:id="rId58"/>
      <p:boldItalic r:id="rId5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936">
          <p15:clr>
            <a:srgbClr val="747775"/>
          </p15:clr>
        </p15:guide>
        <p15:guide id="2" pos="5400">
          <p15:clr>
            <a:srgbClr val="747775"/>
          </p15:clr>
        </p15:guide>
        <p15:guide id="3" orient="horz" pos="4410">
          <p15:clr>
            <a:srgbClr val="747775"/>
          </p15:clr>
        </p15:guide>
      </p15:sldGuideLst>
    </p:ext>
    <p:ext uri="GoogleSlidesCustomDataVersion2">
      <go:slidesCustomData xmlns:go="http://customooxmlschemas.google.com/" r:id="rId60" roundtripDataSignature="AMtx7mhUoD6f33ozsL0eePWxsote8X5f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936"/>
        <p:guide pos="5400"/>
        <p:guide pos="441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customschemas.google.com/relationships/presentationmetadata" Target="meta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font" Target="fonts/RalewaySemiBold-bold.fntdata"/><Relationship Id="rId52" Type="http://schemas.openxmlformats.org/officeDocument/2006/relationships/font" Target="fonts/RalewaySemiBold-regular.fntdata"/><Relationship Id="rId11" Type="http://schemas.openxmlformats.org/officeDocument/2006/relationships/slide" Target="slides/slide6.xml"/><Relationship Id="rId55" Type="http://schemas.openxmlformats.org/officeDocument/2006/relationships/font" Target="fonts/RalewaySemiBold-boldItalic.fntdata"/><Relationship Id="rId10" Type="http://schemas.openxmlformats.org/officeDocument/2006/relationships/slide" Target="slides/slide5.xml"/><Relationship Id="rId54" Type="http://schemas.openxmlformats.org/officeDocument/2006/relationships/font" Target="fonts/RalewaySemiBold-italic.fntdata"/><Relationship Id="rId13" Type="http://schemas.openxmlformats.org/officeDocument/2006/relationships/slide" Target="slides/slide8.xml"/><Relationship Id="rId57" Type="http://schemas.openxmlformats.org/officeDocument/2006/relationships/font" Target="fonts/Montserrat-bold.fntdata"/><Relationship Id="rId12" Type="http://schemas.openxmlformats.org/officeDocument/2006/relationships/slide" Target="slides/slide7.xml"/><Relationship Id="rId56" Type="http://schemas.openxmlformats.org/officeDocument/2006/relationships/font" Target="fonts/Montserrat-regular.fntdata"/><Relationship Id="rId15" Type="http://schemas.openxmlformats.org/officeDocument/2006/relationships/slide" Target="slides/slide10.xml"/><Relationship Id="rId59" Type="http://schemas.openxmlformats.org/officeDocument/2006/relationships/font" Target="fonts/Montserrat-boldItalic.fntdata"/><Relationship Id="rId14" Type="http://schemas.openxmlformats.org/officeDocument/2006/relationships/slide" Target="slides/slide9.xml"/><Relationship Id="rId58" Type="http://schemas.openxmlformats.org/officeDocument/2006/relationships/font" Target="fonts/Montserrat-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431925" y="1143000"/>
            <a:ext cx="399415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518018ea76_0_246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g3518018ea76_0_2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0" name="Google Shape;70;g3518018ea76_0_24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50e76ab77c_0_63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g350e76ab77c_0_6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9" name="Google Shape;139;g350e76ab77c_0_6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50e76ab77c_0_70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g350e76ab77c_0_7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6" name="Google Shape;146;g350e76ab77c_0_7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5918cf8736_0_0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g35918cf8736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3" name="Google Shape;153;g35918cf8736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5918cf8736_0_34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g35918cf8736_0_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8" name="Google Shape;188;g35918cf8736_0_3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518018ea76_0_31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" name="Google Shape;222;g3518018ea76_0_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3" name="Google Shape;223;g3518018ea76_0_3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50e76ab77c_0_134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8" name="Google Shape;228;g350e76ab77c_0_1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9" name="Google Shape;229;g350e76ab77c_0_13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518018ea76_0_48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5" name="Google Shape;235;g3518018ea76_0_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6" name="Google Shape;236;g3518018ea76_0_4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518018ea76_0_36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1" name="Google Shape;241;g3518018ea76_0_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2" name="Google Shape;242;g3518018ea76_0_3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596912b797_1_34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3596912b797_1_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g3596912b797_1_3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596912b797_1_40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3596912b797_1_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g3596912b797_1_4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50e76ab77c_0_41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g350e76ab77c_0_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7" name="Google Shape;77;g350e76ab77c_0_4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596912b797_1_47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3596912b797_1_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g3596912b797_1_4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596912b797_1_53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3596912b797_1_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g3596912b797_1_5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596912b797_1_59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3596912b797_1_5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g3596912b797_1_5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596912b797_1_65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3596912b797_1_6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g3596912b797_1_6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596912b797_1_71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3596912b797_1_7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g3596912b797_1_7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596912b797_1_76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596912b797_1_7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g3596912b797_1_7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3596912b797_1_82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3596912b797_1_8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g3596912b797_1_8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596912b797_1_88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3596912b797_1_8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g3596912b797_1_8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596912b797_1_94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3596912b797_1_9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g3596912b797_1_9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596912b797_1_100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3596912b797_1_10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g3596912b797_1_10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518018ea76_0_252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g3518018ea76_0_2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4" name="Google Shape;84;g3518018ea76_0_25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3596912b797_1_106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3596912b797_1_10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g3596912b797_1_10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3596912b797_1_112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3596912b797_1_1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g3596912b797_1_1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3596912b797_1_118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3596912b797_1_1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g3596912b797_1_11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3596912b797_1_124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3596912b797_1_1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g3596912b797_1_12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3596912b797_1_130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3596912b797_1_1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g3596912b797_1_13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596912b797_1_136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3596912b797_1_1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g3596912b797_1_13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3596912b797_1_142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3596912b797_1_1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g3596912b797_1_14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3596912b797_1_148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3596912b797_1_1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g3596912b797_1_14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3596912b797_1_153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3596912b797_1_1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g3596912b797_1_15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3596912b797_1_159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3596912b797_1_15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g3596912b797_1_15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50e76ab77c_0_47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g350e76ab77c_0_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1" name="Google Shape;91;g350e76ab77c_0_4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3596912b797_1_165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3596912b797_1_16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g3596912b797_1_16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3596912b797_1_171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3596912b797_1_17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g3596912b797_1_17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3596912b797_1_177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3596912b797_1_17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g3596912b797_1_17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3596912b797_1_183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3596912b797_1_18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g3596912b797_1_18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3596912b797_1_189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3596912b797_1_18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g3596912b797_1_18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3596912b797_1_195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3596912b797_1_19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g3596912b797_1_19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3596912b797_1_206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3596912b797_1_20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g3596912b797_1_20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50e76ab77c_0_0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g350e76ab77c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8" name="Google Shape;98;g350e76ab77c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0e76ab77c_0_15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g350e76ab77c_0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8" name="Google Shape;108;g350e76ab77c_0_1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0e76ab77c_0_23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g350e76ab77c_0_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6" name="Google Shape;116;g350e76ab77c_0_2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50e76ab77c_0_34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g350e76ab77c_0_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4" name="Google Shape;124;g350e76ab77c_0_3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50e76ab77c_0_55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g350e76ab77c_0_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2" name="Google Shape;132;g350e76ab77c_0_5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350e76ab77c_0_80"/>
          <p:cNvSpPr txBox="1"/>
          <p:nvPr>
            <p:ph type="ctrTitle"/>
          </p:nvPr>
        </p:nvSpPr>
        <p:spPr>
          <a:xfrm>
            <a:off x="342879" y="1125136"/>
            <a:ext cx="9372600" cy="31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15" name="Google Shape;15;g350e76ab77c_0_80"/>
          <p:cNvSpPr txBox="1"/>
          <p:nvPr>
            <p:ph idx="1" type="subTitle"/>
          </p:nvPr>
        </p:nvSpPr>
        <p:spPr>
          <a:xfrm>
            <a:off x="342870" y="4282678"/>
            <a:ext cx="9372600" cy="11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16" name="Google Shape;16;g350e76ab77c_0_80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350e76ab77c_0_103"/>
          <p:cNvSpPr txBox="1"/>
          <p:nvPr>
            <p:ph type="title"/>
          </p:nvPr>
        </p:nvSpPr>
        <p:spPr>
          <a:xfrm>
            <a:off x="539275" y="680227"/>
            <a:ext cx="7004700" cy="61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9pPr>
          </a:lstStyle>
          <a:p/>
        </p:txBody>
      </p:sp>
      <p:sp>
        <p:nvSpPr>
          <p:cNvPr id="53" name="Google Shape;53;g350e76ab77c_0_103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50e76ab77c_0_106"/>
          <p:cNvSpPr/>
          <p:nvPr/>
        </p:nvSpPr>
        <p:spPr>
          <a:xfrm>
            <a:off x="5029200" y="-189"/>
            <a:ext cx="5029200" cy="7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3100" lIns="113100" spcFirstLastPara="1" rIns="113100" wrap="square" tIns="113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g350e76ab77c_0_106"/>
          <p:cNvSpPr txBox="1"/>
          <p:nvPr>
            <p:ph type="title"/>
          </p:nvPr>
        </p:nvSpPr>
        <p:spPr>
          <a:xfrm>
            <a:off x="292050" y="1863464"/>
            <a:ext cx="4449600" cy="2239800"/>
          </a:xfrm>
          <a:prstGeom prst="rect">
            <a:avLst/>
          </a:prstGeom>
          <a:noFill/>
          <a:ln>
            <a:noFill/>
          </a:ln>
        </p:spPr>
        <p:txBody>
          <a:bodyPr anchorCtr="0" anchor="b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7" name="Google Shape;57;g350e76ab77c_0_106"/>
          <p:cNvSpPr txBox="1"/>
          <p:nvPr>
            <p:ph idx="1" type="subTitle"/>
          </p:nvPr>
        </p:nvSpPr>
        <p:spPr>
          <a:xfrm>
            <a:off x="292050" y="4235758"/>
            <a:ext cx="4449600" cy="18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8" name="Google Shape;58;g350e76ab77c_0_106"/>
          <p:cNvSpPr txBox="1"/>
          <p:nvPr>
            <p:ph idx="2" type="body"/>
          </p:nvPr>
        </p:nvSpPr>
        <p:spPr>
          <a:xfrm>
            <a:off x="5433450" y="1094158"/>
            <a:ext cx="4220700" cy="558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-3683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59" name="Google Shape;59;g350e76ab77c_0_106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50e76ab77c_0_112"/>
          <p:cNvSpPr txBox="1"/>
          <p:nvPr>
            <p:ph idx="1" type="body"/>
          </p:nvPr>
        </p:nvSpPr>
        <p:spPr>
          <a:xfrm>
            <a:off x="342870" y="6392869"/>
            <a:ext cx="6598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</a:lstStyle>
          <a:p/>
        </p:txBody>
      </p:sp>
      <p:sp>
        <p:nvSpPr>
          <p:cNvPr id="62" name="Google Shape;62;g350e76ab77c_0_112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50e76ab77c_0_115"/>
          <p:cNvSpPr txBox="1"/>
          <p:nvPr>
            <p:ph hasCustomPrompt="1" type="title"/>
          </p:nvPr>
        </p:nvSpPr>
        <p:spPr>
          <a:xfrm>
            <a:off x="342870" y="1671478"/>
            <a:ext cx="9372600" cy="2967000"/>
          </a:xfrm>
          <a:prstGeom prst="rect">
            <a:avLst/>
          </a:prstGeom>
          <a:noFill/>
          <a:ln>
            <a:noFill/>
          </a:ln>
        </p:spPr>
        <p:txBody>
          <a:bodyPr anchorCtr="0" anchor="b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9pPr>
          </a:lstStyle>
          <a:p>
            <a:r>
              <a:t>xx%</a:t>
            </a:r>
          </a:p>
        </p:txBody>
      </p:sp>
      <p:sp>
        <p:nvSpPr>
          <p:cNvPr id="65" name="Google Shape;65;g350e76ab77c_0_115"/>
          <p:cNvSpPr txBox="1"/>
          <p:nvPr>
            <p:ph idx="1" type="body"/>
          </p:nvPr>
        </p:nvSpPr>
        <p:spPr>
          <a:xfrm>
            <a:off x="342870" y="4763362"/>
            <a:ext cx="9372600" cy="19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683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66" name="Google Shape;66;g350e76ab77c_0_115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350e76ab77c_0_121"/>
          <p:cNvSpPr txBox="1"/>
          <p:nvPr>
            <p:ph type="title"/>
          </p:nvPr>
        </p:nvSpPr>
        <p:spPr>
          <a:xfrm>
            <a:off x="691515" y="413810"/>
            <a:ext cx="8675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g350e76ab77c_0_121"/>
          <p:cNvSpPr txBox="1"/>
          <p:nvPr>
            <p:ph idx="1" type="body"/>
          </p:nvPr>
        </p:nvSpPr>
        <p:spPr>
          <a:xfrm>
            <a:off x="691515" y="2069042"/>
            <a:ext cx="8675400" cy="49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g350e76ab77c_0_121"/>
          <p:cNvSpPr txBox="1"/>
          <p:nvPr>
            <p:ph idx="10" type="dt"/>
          </p:nvPr>
        </p:nvSpPr>
        <p:spPr>
          <a:xfrm>
            <a:off x="691515" y="7203865"/>
            <a:ext cx="22632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g350e76ab77c_0_121"/>
          <p:cNvSpPr txBox="1"/>
          <p:nvPr>
            <p:ph idx="11" type="ftr"/>
          </p:nvPr>
        </p:nvSpPr>
        <p:spPr>
          <a:xfrm>
            <a:off x="3331845" y="7203865"/>
            <a:ext cx="33948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g350e76ab77c_0_121"/>
          <p:cNvSpPr txBox="1"/>
          <p:nvPr>
            <p:ph idx="12" type="sldNum"/>
          </p:nvPr>
        </p:nvSpPr>
        <p:spPr>
          <a:xfrm>
            <a:off x="7103745" y="7203865"/>
            <a:ext cx="22632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350e76ab77c_0_127"/>
          <p:cNvSpPr txBox="1"/>
          <p:nvPr>
            <p:ph type="title"/>
          </p:nvPr>
        </p:nvSpPr>
        <p:spPr>
          <a:xfrm>
            <a:off x="691515" y="413810"/>
            <a:ext cx="8675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g350e76ab77c_0_127"/>
          <p:cNvSpPr txBox="1"/>
          <p:nvPr>
            <p:ph idx="1" type="body"/>
          </p:nvPr>
        </p:nvSpPr>
        <p:spPr>
          <a:xfrm>
            <a:off x="691515" y="2069042"/>
            <a:ext cx="4274700" cy="49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g350e76ab77c_0_127"/>
          <p:cNvSpPr txBox="1"/>
          <p:nvPr>
            <p:ph idx="2" type="body"/>
          </p:nvPr>
        </p:nvSpPr>
        <p:spPr>
          <a:xfrm>
            <a:off x="5092065" y="2069042"/>
            <a:ext cx="4274700" cy="49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g350e76ab77c_0_127"/>
          <p:cNvSpPr txBox="1"/>
          <p:nvPr>
            <p:ph idx="10" type="dt"/>
          </p:nvPr>
        </p:nvSpPr>
        <p:spPr>
          <a:xfrm>
            <a:off x="691515" y="7203865"/>
            <a:ext cx="22632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g350e76ab77c_0_127"/>
          <p:cNvSpPr txBox="1"/>
          <p:nvPr>
            <p:ph idx="11" type="ftr"/>
          </p:nvPr>
        </p:nvSpPr>
        <p:spPr>
          <a:xfrm>
            <a:off x="3331845" y="7203865"/>
            <a:ext cx="33948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g350e76ab77c_0_127"/>
          <p:cNvSpPr txBox="1"/>
          <p:nvPr>
            <p:ph idx="12" type="sldNum"/>
          </p:nvPr>
        </p:nvSpPr>
        <p:spPr>
          <a:xfrm>
            <a:off x="7103745" y="7203865"/>
            <a:ext cx="22632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350e76ab77c_0_96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2" name="Google Shape;32;g350e76ab77c_0_96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350e76ab77c_0_119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350e76ab77c_0_84"/>
          <p:cNvSpPr txBox="1"/>
          <p:nvPr>
            <p:ph type="title"/>
          </p:nvPr>
        </p:nvSpPr>
        <p:spPr>
          <a:xfrm>
            <a:off x="342870" y="3250173"/>
            <a:ext cx="9372600" cy="12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37" name="Google Shape;37;g350e76ab77c_0_84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350e76ab77c_0_87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0" name="Google Shape;40;g350e76ab77c_0_87"/>
          <p:cNvSpPr txBox="1"/>
          <p:nvPr>
            <p:ph idx="1" type="body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683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41" name="Google Shape;41;g350e76ab77c_0_87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350e76ab77c_0_91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4" name="Google Shape;44;g350e76ab77c_0_91"/>
          <p:cNvSpPr txBox="1"/>
          <p:nvPr>
            <p:ph idx="1" type="body"/>
          </p:nvPr>
        </p:nvSpPr>
        <p:spPr>
          <a:xfrm>
            <a:off x="342870" y="1741518"/>
            <a:ext cx="43998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45" name="Google Shape;45;g350e76ab77c_0_91"/>
          <p:cNvSpPr txBox="1"/>
          <p:nvPr>
            <p:ph idx="2" type="body"/>
          </p:nvPr>
        </p:nvSpPr>
        <p:spPr>
          <a:xfrm>
            <a:off x="5315640" y="1741518"/>
            <a:ext cx="43998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46" name="Google Shape;46;g350e76ab77c_0_91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50e76ab77c_0_99"/>
          <p:cNvSpPr txBox="1"/>
          <p:nvPr>
            <p:ph type="title"/>
          </p:nvPr>
        </p:nvSpPr>
        <p:spPr>
          <a:xfrm>
            <a:off x="342870" y="839573"/>
            <a:ext cx="3088800" cy="11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113100" lIns="113100" spcFirstLastPara="1" rIns="113100" wrap="square" tIns="1131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9" name="Google Shape;49;g350e76ab77c_0_99"/>
          <p:cNvSpPr txBox="1"/>
          <p:nvPr>
            <p:ph idx="1" type="body"/>
          </p:nvPr>
        </p:nvSpPr>
        <p:spPr>
          <a:xfrm>
            <a:off x="342870" y="2099840"/>
            <a:ext cx="3088800" cy="48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23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50" name="Google Shape;50;g350e76ab77c_0_99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350e76ab77c_0_76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g350e76ab77c_0_76"/>
          <p:cNvSpPr txBox="1"/>
          <p:nvPr>
            <p:ph idx="1" type="body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683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●"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65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○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65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■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65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●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65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○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65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■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65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●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65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○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65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■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g350e76ab77c_0_76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20" Type="http://schemas.openxmlformats.org/officeDocument/2006/relationships/image" Target="../media/image23.png"/><Relationship Id="rId22" Type="http://schemas.openxmlformats.org/officeDocument/2006/relationships/image" Target="../media/image25.png"/><Relationship Id="rId21" Type="http://schemas.openxmlformats.org/officeDocument/2006/relationships/image" Target="../media/image24.png"/><Relationship Id="rId24" Type="http://schemas.openxmlformats.org/officeDocument/2006/relationships/image" Target="../media/image27.png"/><Relationship Id="rId23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g"/><Relationship Id="rId4" Type="http://schemas.openxmlformats.org/officeDocument/2006/relationships/image" Target="../media/image16.jpg"/><Relationship Id="rId9" Type="http://schemas.openxmlformats.org/officeDocument/2006/relationships/image" Target="../media/image53.png"/><Relationship Id="rId26" Type="http://schemas.openxmlformats.org/officeDocument/2006/relationships/image" Target="../media/image33.png"/><Relationship Id="rId25" Type="http://schemas.openxmlformats.org/officeDocument/2006/relationships/image" Target="../media/image26.png"/><Relationship Id="rId28" Type="http://schemas.openxmlformats.org/officeDocument/2006/relationships/image" Target="../media/image29.png"/><Relationship Id="rId27" Type="http://schemas.openxmlformats.org/officeDocument/2006/relationships/image" Target="../media/image36.png"/><Relationship Id="rId5" Type="http://schemas.openxmlformats.org/officeDocument/2006/relationships/image" Target="../media/image11.jpg"/><Relationship Id="rId6" Type="http://schemas.openxmlformats.org/officeDocument/2006/relationships/image" Target="../media/image12.jpg"/><Relationship Id="rId29" Type="http://schemas.openxmlformats.org/officeDocument/2006/relationships/image" Target="../media/image31.png"/><Relationship Id="rId7" Type="http://schemas.openxmlformats.org/officeDocument/2006/relationships/image" Target="../media/image17.jpg"/><Relationship Id="rId8" Type="http://schemas.openxmlformats.org/officeDocument/2006/relationships/image" Target="../media/image5.png"/><Relationship Id="rId30" Type="http://schemas.openxmlformats.org/officeDocument/2006/relationships/image" Target="../media/image30.png"/><Relationship Id="rId11" Type="http://schemas.openxmlformats.org/officeDocument/2006/relationships/image" Target="../media/image10.png"/><Relationship Id="rId10" Type="http://schemas.openxmlformats.org/officeDocument/2006/relationships/image" Target="../media/image20.png"/><Relationship Id="rId13" Type="http://schemas.openxmlformats.org/officeDocument/2006/relationships/image" Target="../media/image8.png"/><Relationship Id="rId12" Type="http://schemas.openxmlformats.org/officeDocument/2006/relationships/image" Target="../media/image6.png"/><Relationship Id="rId15" Type="http://schemas.openxmlformats.org/officeDocument/2006/relationships/image" Target="../media/image7.png"/><Relationship Id="rId14" Type="http://schemas.openxmlformats.org/officeDocument/2006/relationships/image" Target="../media/image15.png"/><Relationship Id="rId17" Type="http://schemas.openxmlformats.org/officeDocument/2006/relationships/image" Target="../media/image52.png"/><Relationship Id="rId16" Type="http://schemas.openxmlformats.org/officeDocument/2006/relationships/image" Target="../media/image19.png"/><Relationship Id="rId19" Type="http://schemas.openxmlformats.org/officeDocument/2006/relationships/image" Target="../media/image22.png"/><Relationship Id="rId18" Type="http://schemas.openxmlformats.org/officeDocument/2006/relationships/image" Target="../media/image21.png"/></Relationships>
</file>

<file path=ppt/slides/_rels/slide13.xml.rels><?xml version="1.0" encoding="UTF-8" standalone="yes"?><Relationships xmlns="http://schemas.openxmlformats.org/package/2006/relationships"><Relationship Id="rId20" Type="http://schemas.openxmlformats.org/officeDocument/2006/relationships/image" Target="../media/image23.png"/><Relationship Id="rId22" Type="http://schemas.openxmlformats.org/officeDocument/2006/relationships/image" Target="../media/image25.png"/><Relationship Id="rId21" Type="http://schemas.openxmlformats.org/officeDocument/2006/relationships/image" Target="../media/image49.png"/><Relationship Id="rId24" Type="http://schemas.openxmlformats.org/officeDocument/2006/relationships/image" Target="../media/image27.png"/><Relationship Id="rId23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jp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26" Type="http://schemas.openxmlformats.org/officeDocument/2006/relationships/image" Target="../media/image51.png"/><Relationship Id="rId25" Type="http://schemas.openxmlformats.org/officeDocument/2006/relationships/image" Target="../media/image26.png"/><Relationship Id="rId28" Type="http://schemas.openxmlformats.org/officeDocument/2006/relationships/image" Target="../media/image50.png"/><Relationship Id="rId27" Type="http://schemas.openxmlformats.org/officeDocument/2006/relationships/image" Target="../media/image36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29" Type="http://schemas.openxmlformats.org/officeDocument/2006/relationships/image" Target="../media/image31.png"/><Relationship Id="rId7" Type="http://schemas.openxmlformats.org/officeDocument/2006/relationships/image" Target="../media/image40.png"/><Relationship Id="rId8" Type="http://schemas.openxmlformats.org/officeDocument/2006/relationships/image" Target="../media/image38.png"/><Relationship Id="rId30" Type="http://schemas.openxmlformats.org/officeDocument/2006/relationships/image" Target="../media/image30.png"/><Relationship Id="rId11" Type="http://schemas.openxmlformats.org/officeDocument/2006/relationships/image" Target="../media/image10.png"/><Relationship Id="rId10" Type="http://schemas.openxmlformats.org/officeDocument/2006/relationships/image" Target="../media/image20.png"/><Relationship Id="rId13" Type="http://schemas.openxmlformats.org/officeDocument/2006/relationships/image" Target="../media/image41.png"/><Relationship Id="rId12" Type="http://schemas.openxmlformats.org/officeDocument/2006/relationships/image" Target="../media/image39.png"/><Relationship Id="rId15" Type="http://schemas.openxmlformats.org/officeDocument/2006/relationships/image" Target="../media/image43.png"/><Relationship Id="rId14" Type="http://schemas.openxmlformats.org/officeDocument/2006/relationships/image" Target="../media/image42.png"/><Relationship Id="rId17" Type="http://schemas.openxmlformats.org/officeDocument/2006/relationships/image" Target="../media/image46.png"/><Relationship Id="rId16" Type="http://schemas.openxmlformats.org/officeDocument/2006/relationships/image" Target="../media/image44.png"/><Relationship Id="rId19" Type="http://schemas.openxmlformats.org/officeDocument/2006/relationships/image" Target="../media/image47.png"/><Relationship Id="rId18" Type="http://schemas.openxmlformats.org/officeDocument/2006/relationships/image" Target="../media/image4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6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5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7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3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9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5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7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6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51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6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50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1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518018ea76_0_246"/>
          <p:cNvSpPr txBox="1"/>
          <p:nvPr>
            <p:ph type="ctrTitle"/>
          </p:nvPr>
        </p:nvSpPr>
        <p:spPr>
          <a:xfrm>
            <a:off x="342879" y="1125136"/>
            <a:ext cx="9372600" cy="31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113100" lIns="113100" spcFirstLastPara="1" rIns="113100" wrap="square" tIns="1131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40424"/>
              <a:buFont typeface="Arial"/>
              <a:buNone/>
            </a:pPr>
            <a:r>
              <a:rPr b="1" lang="en-US" sz="4700"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Engineering</a:t>
            </a:r>
            <a:endParaRPr b="1" sz="4700"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40424"/>
              <a:buFont typeface="Arial"/>
              <a:buNone/>
            </a:pPr>
            <a:r>
              <a:rPr b="1" lang="en-US" sz="4700"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Water in Extreme Environments</a:t>
            </a:r>
            <a:br>
              <a:rPr b="1" lang="en-US" sz="4700"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-US" sz="4700"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RSG &amp; Adventures 1-9</a:t>
            </a:r>
            <a:br>
              <a:rPr b="1" lang="en-US" sz="4700"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-US" sz="4700"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Our Ideas Poster</a:t>
            </a:r>
            <a:endParaRPr>
              <a:highlight>
                <a:schemeClr val="lt1"/>
              </a:highlight>
            </a:endParaRPr>
          </a:p>
        </p:txBody>
      </p:sp>
      <p:sp>
        <p:nvSpPr>
          <p:cNvPr id="73" name="Google Shape;73;g3518018ea76_0_246"/>
          <p:cNvSpPr txBox="1"/>
          <p:nvPr>
            <p:ph idx="1" type="subTitle"/>
          </p:nvPr>
        </p:nvSpPr>
        <p:spPr>
          <a:xfrm>
            <a:off x="342870" y="4683003"/>
            <a:ext cx="9372600" cy="11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3600">
                <a:solidFill>
                  <a:schemeClr val="dk1"/>
                </a:solidFill>
              </a:rPr>
              <a:t>Prep &amp; Setup Guide with Blanks</a:t>
            </a:r>
            <a:endParaRPr sz="36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3600">
                <a:solidFill>
                  <a:schemeClr val="dk1"/>
                </a:solidFill>
              </a:rPr>
              <a:t>Screen Reader Version - NOT for Print</a:t>
            </a:r>
            <a:endParaRPr sz="3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0e76ab77c_0_63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Poster Setup Layout with Learner Examples</a:t>
            </a:r>
            <a:endParaRPr/>
          </a:p>
        </p:txBody>
      </p:sp>
      <p:pic>
        <p:nvPicPr>
          <p:cNvPr descr="Illustration showing the concept of a process with steps and arrows.&#10;&#10;Transcribed Text:&#10;&#10;Process&#10;-a series of actions or steps leading to a result or goal&#10;&#10;STEPS:&#10;&#10;↑&#10;→&#10;↓&#10;Activity 5" id="142" name="Google Shape;142;g350e76ab77c_0_63"/>
          <p:cNvPicPr preferRelativeResize="0"/>
          <p:nvPr/>
        </p:nvPicPr>
        <p:blipFill rotWithShape="1">
          <a:blip r:embed="rId3">
            <a:alphaModFix/>
          </a:blip>
          <a:srcRect b="367" l="0" r="0" t="357"/>
          <a:stretch/>
        </p:blipFill>
        <p:spPr>
          <a:xfrm>
            <a:off x="1525561" y="1537975"/>
            <a:ext cx="7007227" cy="5462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50e76ab77c_0_70"/>
          <p:cNvSpPr txBox="1"/>
          <p:nvPr>
            <p:ph type="title"/>
          </p:nvPr>
        </p:nvSpPr>
        <p:spPr>
          <a:xfrm>
            <a:off x="691515" y="413810"/>
            <a:ext cx="8675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Details about Learner Examples</a:t>
            </a:r>
            <a:endParaRPr/>
          </a:p>
        </p:txBody>
      </p:sp>
      <p:sp>
        <p:nvSpPr>
          <p:cNvPr id="149" name="Google Shape;149;g350e76ab77c_0_70"/>
          <p:cNvSpPr txBox="1"/>
          <p:nvPr>
            <p:ph idx="1" type="body"/>
          </p:nvPr>
        </p:nvSpPr>
        <p:spPr>
          <a:xfrm>
            <a:off x="691515" y="2069042"/>
            <a:ext cx="8675400" cy="49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800"/>
              <a:buNone/>
            </a:pPr>
            <a:r>
              <a:rPr lang="en-US" sz="2800">
                <a:solidFill>
                  <a:schemeClr val="dk1"/>
                </a:solidFill>
              </a:rPr>
              <a:t>The following two slides are a compromise to allow for alt text readability.</a:t>
            </a:r>
            <a:endParaRPr sz="28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2400"/>
              <a:buChar char="•"/>
            </a:pPr>
            <a:r>
              <a:rPr lang="en-US" sz="2800">
                <a:solidFill>
                  <a:schemeClr val="dk1"/>
                </a:solidFill>
              </a:rPr>
              <a:t>They are formatted for visual access, and not necessarily in a way that is best for screen readers, but do allow for alt text for each of the example cards. </a:t>
            </a:r>
            <a:endParaRPr sz="28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800">
                <a:solidFill>
                  <a:schemeClr val="dk1"/>
                </a:solidFill>
              </a:rPr>
              <a:t>They are optional, and can be skipped if they are not helpful to you.</a:t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CCCC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5918cf8736_0_0"/>
          <p:cNvSpPr txBox="1"/>
          <p:nvPr/>
        </p:nvSpPr>
        <p:spPr>
          <a:xfrm>
            <a:off x="3026302" y="131475"/>
            <a:ext cx="40008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107275" lIns="107275" spcFirstLastPara="1" rIns="107275" wrap="square" tIns="107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 Our Ideas about </a:t>
            </a:r>
            <a:br>
              <a:rPr b="0" i="0" lang="en-US" sz="1600" u="none" cap="none" strike="noStrike">
                <a:solidFill>
                  <a:srgbClr val="000000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</a:br>
            <a:r>
              <a:rPr b="0" i="0" lang="en-US" sz="1600" u="none" cap="none" strike="noStrike">
                <a:solidFill>
                  <a:srgbClr val="000000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Water in Extreme Environments</a:t>
            </a:r>
            <a:endParaRPr b="0" i="0" sz="1600" u="none" cap="none" strike="noStrike">
              <a:solidFill>
                <a:srgbClr val="000000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latin typeface="Raleway SemiBold"/>
                <a:ea typeface="Raleway SemiBold"/>
                <a:cs typeface="Raleway SemiBold"/>
                <a:sym typeface="Raleway SemiBold"/>
              </a:rPr>
              <a:t>Engineering</a:t>
            </a:r>
            <a:endParaRPr b="0" i="0" sz="1600" u="none" cap="none" strike="noStrike">
              <a:solidFill>
                <a:srgbClr val="000000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pic>
        <p:nvPicPr>
          <p:cNvPr descr="Transcribed Text:&#10;&#10;How can we identify where there is water?&#10;How can we get it?&#10;RSG" id="156" name="Google Shape;156;g35918cf8736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2424" y="1233805"/>
            <a:ext cx="1186324" cy="9169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ranscribed Text:&#10;&#10;-We can make observations by sound, smell, and feeling. We can use what we know about water and other substances.&#10;&#10;-We can design devices that help us collect it.&#10;&#10;RSG" id="157" name="Google Shape;157;g35918cf8736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2421" y="2250438"/>
            <a:ext cx="1190077" cy="9198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e image features a white background with the word &quot;Scientist&quot; centered at the top in bold black font. Below, the left side lists in blue italic text: &quot;- Test things out&quot; and &quot;- Make observations &amp; measurements,&quot; with a small ruler icon beneath it. On the right side, a large black question mark is placed, and below it, in blue italic text: &quot;- Ask questions&quot; and &quot;- Gather evidence to answer questions.&quot; The bottom right corner includes the initials &quot;RSG.&quot;" id="158" name="Google Shape;158;g35918cf8736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72421" y="3269987"/>
            <a:ext cx="1190077" cy="9198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e image features a white background with rounded corners containing two main elements: text and a symbol. At the top, the word &quot;Engineer&quot; is displayed in bold, black text. Below this, aligned to the left, there is a list of tasks written in blue text: &quot;-Design things to solve problems,&quot; &quot;-Build things,&quot; and &quot;-Design technologies.&quot; On the right side, there is a simple black icon of a pencil, a ruler, and a gear aligned vertically. The bottom right corner bears the initials &quot;RSG&quot; in small black text." id="159" name="Google Shape;159;g35918cf8736_0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02700" y="4289871"/>
            <a:ext cx="1190426" cy="9195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ranscribed Text:&#10;&#10;Technology&#10;-The solution to the problem.&#10;-Material to protect a spacecraft&#10;-Spacecrafts built safely to bring astronauts home.&#10;-writing utensils&#10;-bikes&#10;RSG" id="160" name="Google Shape;160;g35918cf8736_0_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674021" y="4289538"/>
            <a:ext cx="1190077" cy="9198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t the top center, in large black font, is the question &quot;Why is water important??&quot; Below this, on the left side, three words for water in different languages are listed vertically in blue font: “-tó (Diné Bizaad),” “-agua (Spanish),” and “-kuyi (Hopi).” On the right side, two statements in blue font: “-Water is life” and “-Living organisms rely on water to survive.” At the bottom right corner, in small black font, is “Activity 1.”" id="161" name="Google Shape;161;g35918cf8736_0_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57046" y="5342692"/>
            <a:ext cx="1307187" cy="10104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e image is a collage of several text and graphic elements related to water. In the top left, there is a section with a background of cloud and sky shapes in gradient shades of blue, green, and red with &quot;MY WATER STORY&quot; written at the top. Beneath this, a circular poem overlays a picture of a dirt road flanked by grassy fields. It poetically describes an upbringing in a reservation setting.&#10;&#10;Adjacent to this, on the top right, is a graphic with a night sky as the background, featuring an illustrated figure holding containers with the text &quot;WATER IS LIFE&quot; and a list of personal associations with water, such as swimming and fishing.&#10;&#10;On the bottom right, another text box laid over an image of a waterfall, displays a reflective piece on water's significance to others who may lack it, contrasting privilege and necessity. At the bottom right of the collage, the label &quot;Activity 1&quot; is present." id="162" name="Google Shape;162;g35918cf8736_0_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673990" y="5342686"/>
            <a:ext cx="1307177" cy="10103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e image features a white background with text and two graphical elements. At the top center is the NASA logo, which includes a blue circular background with white letters spelling &quot;NASA&quot; and a red swoosh cutting across. Below the logo, centered in bold black text, is the question, &quot;How can we reuse water in a place where water is hard to get?&quot; At the bottom, there is an illustration of a space station, which is depicted with solar panels and structural components in shades of gray and blue. In the lower right corner, it reads &quot;Activity 2&quot; in smaller black text." id="163" name="Google Shape;163;g35918cf8736_0_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431475" y="1271959"/>
            <a:ext cx="1190426" cy="9195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ranscribed Text: Who uses water in our community? How do they use water? Activity 2" id="164" name="Google Shape;164;g35918cf8736_0_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026296" y="2431788"/>
            <a:ext cx="1190083" cy="9198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e image features a simple composition of five index cards scattered on a white background. Each card displays a word in either black or blue text. The cards are randomly oriented and contain the following words: &quot;farmers,&quot; &quot;residents,&quot; &quot;firefighters,&quot; &quot;City Planners,&quot; and &quot;Landscapers.&quot; In the center, there is a gray italicized text that reads, &quot;Add learner’s index cards here.&quot; The corners of the image are slightly rounded, and &quot;Activity 2&quot; is printed in the bottom right corner." id="165" name="Google Shape;165;g35918cf8736_0_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325175" y="2431638"/>
            <a:ext cx="1190425" cy="9201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e image is divided into two sections. The left section is labeled &quot;Uses that need clean water,&quot; and the right section is labeled &quot;Uses that do not need clean water.&quot; Several note cards are scattered across the sections. In the left section, there are handwritten notes: &quot;Water for cows&quot; and &quot;Water for plants to cook with and eat.&quot; In the chaotic arrangement near the center: &quot;Showers toilet,&quot; &quot;Fire-fighting fires,&quot; &quot;cooking,&quot; &quot;garden plants to cook with and eat,&quot; are listed as needing clean water. The right section, which has printed notes, lists: &quot;golf courses,&quot; &quot;Car washes,&quot; and &quot;Ornamental landscape plants&quot; as not needing clean water. The phrase &quot;Activity 2&quot; is typed in the bottom right corner." id="166" name="Google Shape;166;g35918cf8736_0_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668175" y="2431788"/>
            <a:ext cx="1190426" cy="919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hart divided into four sections titled Environments, Measurement, Filtering, and Reuse, each with related questions.&#10;&#10;Transcribed Text:&#10;&#10;Environments -Where is water hard to get? -Who uses the water? -How do people use water in different places?&#10;&#10;Measurement -How can we tell if water is safe to reuse? -How can we measure contamination in water? -What can we measure and what can’t we measure?&#10;&#10;Filtering -How can we clean water? -How can we remove contaminants from water? -Can we turn contaminated water back into clean water?&#10;&#10;Reuse -How clean does the water need to be for reuse? -How can groups in the community reuse water? -What is the best order to reuse water? -How many times can water be reused?&#10;&#10;Activity 2" id="167" name="Google Shape;167;g35918cf8736_0_0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3901446" y="3397963"/>
            <a:ext cx="1190083" cy="9198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vocabulary list titled &quot;Learner vocabulary&quot; with two columns of words and a hazard symbol on the left.&#10;&#10;Transcribed Text:&#10;&#10;Learner vocabulary&#10;&#10;-dirt -murky -soap -yellow -contaminated -contaminants -cleaner -more contaminated -order -steps -process -Clearness -transparency -translucency -opacity -clarity -acid -acidic -base -basic -Neutral -pH&#10;&#10;Activity 2, 3, 5" id="168" name="Google Shape;168;g35918cf8736_0_0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211033" y="3397963"/>
            <a:ext cx="1190083" cy="9198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ranscribed Text:&#10;&#10;&quot;How can we tell if water is safe to reuse?&#10;&#10;-We can measure clarity, color, pH, smell, and texture. -Water with bad quality is probably not safe to reuse.&#10;&#10;Activity 3&quot;" id="169" name="Google Shape;169;g35918cf8736_0_0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263296" y="4430125"/>
            <a:ext cx="1190083" cy="9198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ranscribed Text:&#10;&#10;What are some ways we can measure how clean or contaminated water is? -We can measure how clear it is -if there are things in it -if it smells bad -if it has chemicals in it - &#10;what color it is &#10;Activity 3" id="170" name="Google Shape;170;g35918cf8736_0_0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4485296" y="4430125"/>
            <a:ext cx="1190083" cy="9198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ranscribed Text:&#10;&#10;Water Quality&#10;Variables to help determine water quality:&#10;-Clarity&#10;-Color&#10;-pH&#10;-smell&#10;-texture&#10;Activity 3" id="171" name="Google Shape;171;g35918cf8736_0_0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5707296" y="4430125"/>
            <a:ext cx="1190083" cy="9198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ranscribed Text:&#10;&#10;&quot;How can we improve water quality?&#10;-Different filter materials can remove different types of contaminants from water.&#10;Activity 4&quot;" id="172" name="Google Shape;172;g35918cf8736_0_0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3248896" y="5405750"/>
            <a:ext cx="1190083" cy="9198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ank white rectangle with rounded corners, labeled &quot;Activity 4&quot; in the lower right corner." id="173" name="Google Shape;173;g35918cf8736_0_0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4478096" y="5405750"/>
            <a:ext cx="1190083" cy="9198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&quot;Diagram of a faucet filter with text describing 'Filter' as a technology that removes contaminants from water.&quot;&#10;&#10;Transcribed Text:&#10;&#10;Filter&#10;&#10;a technology that removes some kinds of contaminants from water&#10;Activity 4" id="174" name="Google Shape;174;g35918cf8736_0_0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5707296" y="5405750"/>
            <a:ext cx="1190083" cy="9198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n what orders can water be reused? Activity 5" id="175" name="Google Shape;175;g35918cf8736_0_0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7859921" y="1266875"/>
            <a:ext cx="1190083" cy="9198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showing the word &quot;Criteria&quot; and a checklist.&#10;&#10;Transcribed Text:&#10;&#10;Criteria&#10;Things your design needs to do&#10;Activity 5" id="176" name="Google Shape;176;g35918cf8736_0_0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7179325" y="2220100"/>
            <a:ext cx="1190427" cy="919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lide titled &quot;Constraints&quot; featuring two containers and an arrow, with text explaining limits on design.&#10;&#10;Transcribed Text:&#10;&#10;Constraints&#10;Limits on a design&#10;You cannot move the container or touch it directly.&#10;Activity 5" id="177" name="Google Shape;177;g35918cf8736_0_0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8597071" y="2220100"/>
            <a:ext cx="1190083" cy="9198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llustration showing the concept of a process with steps and arrows.&#10;&#10;Transcribed Text:&#10;&#10;Process&#10;-a series of actions or steps leading to a result or goal&#10;&#10;STEPS:&#10;&#10;↑&#10;→&#10;↓&#10;Activity 5" id="178" name="Google Shape;178;g35918cf8736_0_0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7179535" y="3325725"/>
            <a:ext cx="1190004" cy="9198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&quot;Slide titled 'Learner vocabulary' with three written points: process, criteria, constraints. Activity 5.&quot;" id="179" name="Google Shape;179;g35918cf8736_0_0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8597071" y="3325725"/>
            <a:ext cx="1190083" cy="9198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lide with the question, &quot;Does our final water reuse process meet our water quality goals?&quot; and &quot;Activity 6&quot; at the bottom right." id="180" name="Google Shape;180;g35918cf8736_0_0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7179496" y="4355525"/>
            <a:ext cx="1190083" cy="9198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ranscribed Text:&#10;&#10;How can we improve water quality? -Different filter materials can remove different types of contaminants from water. Activity 4" id="181" name="Google Shape;181;g35918cf8736_0_0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8597071" y="4355525"/>
            <a:ext cx="1190083" cy="9198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ranscribed Text: What design recommendations do we have for water reuse processes? Activity 8" id="182" name="Google Shape;182;g35918cf8736_0_0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7179496" y="5439550"/>
            <a:ext cx="1190083" cy="9198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ranscribed Text: &#10;How can we share our water reuse process recommendations with others?" id="183" name="Google Shape;183;g35918cf8736_0_0"/>
          <p:cNvPicPr preferRelativeResize="0"/>
          <p:nvPr/>
        </p:nvPicPr>
        <p:blipFill>
          <a:blip r:embed="rId30">
            <a:alphaModFix/>
          </a:blip>
          <a:stretch>
            <a:fillRect/>
          </a:stretch>
        </p:blipFill>
        <p:spPr>
          <a:xfrm>
            <a:off x="8597071" y="5439550"/>
            <a:ext cx="1190083" cy="919873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g35918cf8736_0_0"/>
          <p:cNvSpPr txBox="1"/>
          <p:nvPr/>
        </p:nvSpPr>
        <p:spPr>
          <a:xfrm>
            <a:off x="140827" y="51756"/>
            <a:ext cx="40008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107275" lIns="107275" spcFirstLastPara="1" rIns="107275" wrap="square" tIns="107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Poster Setup (with Example)</a:t>
            </a:r>
            <a:endParaRPr b="0" i="0" sz="1600" u="none" cap="none" strike="noStrike">
              <a:solidFill>
                <a:srgbClr val="000000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CCCC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5918cf8736_0_34"/>
          <p:cNvSpPr txBox="1"/>
          <p:nvPr/>
        </p:nvSpPr>
        <p:spPr>
          <a:xfrm>
            <a:off x="140827" y="51756"/>
            <a:ext cx="40008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107275" lIns="107275" spcFirstLastPara="1" rIns="107275" wrap="square" tIns="107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Poster Setup (with Example)</a:t>
            </a:r>
            <a:endParaRPr b="0" i="0" sz="1600" u="none" cap="none" strike="noStrike">
              <a:solidFill>
                <a:srgbClr val="000000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191" name="Google Shape;191;g35918cf8736_0_34"/>
          <p:cNvSpPr txBox="1"/>
          <p:nvPr/>
        </p:nvSpPr>
        <p:spPr>
          <a:xfrm>
            <a:off x="3026302" y="131475"/>
            <a:ext cx="40008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107275" lIns="107275" spcFirstLastPara="1" rIns="107275" wrap="square" tIns="107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 Our Ideas about </a:t>
            </a:r>
            <a:br>
              <a:rPr b="0" i="0" lang="en-US" sz="1600" u="none" cap="none" strike="noStrike">
                <a:solidFill>
                  <a:srgbClr val="000000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</a:br>
            <a:r>
              <a:rPr b="0" i="0" lang="en-US" sz="1600" u="none" cap="none" strike="noStrike">
                <a:solidFill>
                  <a:srgbClr val="000000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Water in Extreme Environments</a:t>
            </a:r>
            <a:endParaRPr b="0" i="0" sz="1600" u="none" cap="none" strike="noStrike">
              <a:solidFill>
                <a:srgbClr val="000000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latin typeface="Raleway SemiBold"/>
                <a:ea typeface="Raleway SemiBold"/>
                <a:cs typeface="Raleway SemiBold"/>
                <a:sym typeface="Raleway SemiBold"/>
              </a:rPr>
              <a:t>Engineering</a:t>
            </a:r>
            <a:endParaRPr b="0" i="0" sz="1600" u="none" cap="none" strike="noStrike">
              <a:solidFill>
                <a:srgbClr val="000000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pic>
        <p:nvPicPr>
          <p:cNvPr descr="Transcribed Text:&#10;How can we identify where there is water? How can we get it? RSG" id="192" name="Google Shape;192;g35918cf8736_0_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4824" y="1386205"/>
            <a:ext cx="1186324" cy="9169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ank white rectangle with rounded corners, labeled &quot;RSG&quot; in the lower right corner." id="193" name="Google Shape;193;g35918cf8736_0_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4814" y="2373955"/>
            <a:ext cx="1186324" cy="9169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ranscribed text: Scientist&#10;RSG" id="194" name="Google Shape;194;g35918cf8736_0_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24820" y="3361712"/>
            <a:ext cx="1186324" cy="916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ranscribed text: Engineer&#10;RSG" id="195" name="Google Shape;195;g35918cf8736_0_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7595" y="4398000"/>
            <a:ext cx="1186324" cy="9169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ranscribed text: Technology&#10;RSG" id="196" name="Google Shape;196;g35918cf8736_0_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93420" y="4398000"/>
            <a:ext cx="1186324" cy="9169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ranscribed text: Why is water important?&#10;Activity 1" id="197" name="Google Shape;197;g35918cf8736_0_3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25550" y="5422345"/>
            <a:ext cx="1190426" cy="920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ank white rectangle with rounded corners, labeled &quot;Activity 1&quot; in the lower right corner." id="198" name="Google Shape;198;g35918cf8736_0_3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793423" y="5423925"/>
            <a:ext cx="1186324" cy="9169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e image features a white background with text and two graphical elements. At the top center is the NASA logo, which includes a blue circular background with white letters spelling &quot;NASA&quot; and a red swoosh cutting across. Below the logo, centered in bold black text, is the question, &quot;How can we reuse water in a place where water is hard to get?&quot; At the bottom, there is an illustration of a space station, which is depicted with solar panels and structural components in shades of gray and blue. In the lower right corner, it reads &quot;Activity 2&quot; in smaller black text." id="199" name="Google Shape;199;g35918cf8736_0_3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431475" y="1271959"/>
            <a:ext cx="1190426" cy="9195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ranscribed Text: Who uses water in our community? How do they use water? Activity 2" id="200" name="Google Shape;200;g35918cf8736_0_3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142496" y="2431788"/>
            <a:ext cx="1190083" cy="9198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ostly blank white rectangle with rounded corners, labeled &quot;Activity 2&quot; in the lower right corner. Faint text &quot;Add learner's sticky notes here&quot; is in the center of the slide." id="201" name="Google Shape;201;g35918cf8736_0_3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395825" y="2434675"/>
            <a:ext cx="1154248" cy="8921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e image is a simple, rectangular diagram bordered by a thin gray line. It is divided into two main sections, with labels at the top of each. The left section is titled &quot;Uses that need clean water,&quot; with &quot;clean&quot; emphasized by underlining. The right section is labeled &quot;Uses that do not need clean water,&quot; with &quot;do not&quot; also underlined. In the center of the diagram, faint italicized text reads, &quot;Add learner’s index cards here,&quot; suggesting a space for interaction or adding information. The lower right corner of the diagram includes the text &quot;Activity 2.&quot;" id="202" name="Google Shape;202;g35918cf8736_0_3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613325" y="2425311"/>
            <a:ext cx="1154248" cy="8921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ur-quadrant grid with labeled sections: Environments, Measurement, Filtering, and Reuse.&#10;The phrase &quot;Activity 2&quot; appears in smaller black text at the bottom right corner of the image." id="203" name="Google Shape;203;g35918cf8736_0_3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3931324" y="3417225"/>
            <a:ext cx="1190426" cy="920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ranscribed Text:&#10;Learner Vocabulary &#10;Activity 2, 3, 5" id="204" name="Google Shape;204;g35918cf8736_0_3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163287" y="3400138"/>
            <a:ext cx="1190426" cy="920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ranscribed text:&#10;How can we tell if water is safe to reuse? Activity 3" id="205" name="Google Shape;205;g35918cf8736_0_34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206249" y="4402938"/>
            <a:ext cx="1190426" cy="920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ranscribed Text:&#10;What are some ways we can measure how clean or contaminated water is? &#10;Activity 3" id="206" name="Google Shape;206;g35918cf8736_0_34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4483999" y="4402938"/>
            <a:ext cx="1190426" cy="920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ranscribed text:&#10;Water Quality&#10;Activity 3" id="207" name="Google Shape;207;g35918cf8736_0_34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5761749" y="4402938"/>
            <a:ext cx="1190426" cy="920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ranscribed text:&#10;How can we improve water quality?&#10;Activity 4" id="208" name="Google Shape;208;g35918cf8736_0_34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3194274" y="5405613"/>
            <a:ext cx="1190426" cy="920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ostly blank white rectangle with rounded corners, labeled &quot;Activity 4&quot; in the lower right corner. Faint text &quot;Add learner's sticky notes here&quot; is in the center of the slide." id="209" name="Google Shape;209;g35918cf8736_0_34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4478096" y="5405750"/>
            <a:ext cx="1190083" cy="9198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&quot;Diagram of a faucet filter with text describing 'Filter' as a technology that removes contaminants from water.&quot;&#10;&#10;Transcribed Text:&#10;&#10;Filter&#10;&#10;Activity 4" id="210" name="Google Shape;210;g35918cf8736_0_34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5761574" y="5405613"/>
            <a:ext cx="1190426" cy="920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n what orders can water be reused? Activity 5" id="211" name="Google Shape;211;g35918cf8736_0_34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7859921" y="1266875"/>
            <a:ext cx="1190083" cy="9198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showing the word &quot;Criteria&quot; and a checklist.&#10;&#10;Transcribed Text:&#10;&#10;Criteria&#10;Things your design needs to do&#10;Activity 5" id="212" name="Google Shape;212;g35918cf8736_0_34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7179325" y="2220100"/>
            <a:ext cx="1190427" cy="919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lide titled &quot;Constraints&quot; featuring two containers and an arrow, with text explaining limits on design.&#10;&#10;Transcribed Text:&#10;&#10;Constraints&#10;Limits on a design&#10;You cannot move the container or touch it directly.&#10;Activity 5" id="213" name="Google Shape;213;g35918cf8736_0_34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8597071" y="2220100"/>
            <a:ext cx="1190083" cy="9198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llustration showing the concept of a process with steps and arrows.&#10;&#10;Transcribed Text:&#10;&#10;Process&#10;-a series of actions or steps leading to a result or goal&#10;&#10;STEPS:&#10;&#10;↑&#10;→&#10;↓&#10;Activity 5" id="214" name="Google Shape;214;g35918cf8736_0_34" title="Engineering.Water Activities Our Ideas Poster In-Use Example.pptx_Page_29.png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7179535" y="3249525"/>
            <a:ext cx="1190004" cy="9198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ranscribed Text: Learner vocabulary Activity 5" id="215" name="Google Shape;215;g35918cf8736_0_34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8596899" y="3276875"/>
            <a:ext cx="1190426" cy="920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lide with the question, &quot;Does our final water reuse process meet our water quality goals?&quot; and &quot;Activity 6&quot; at the bottom right." id="216" name="Google Shape;216;g35918cf8736_0_34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7179496" y="4279325"/>
            <a:ext cx="1190083" cy="9198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ranscribed text: How can we improve our water reuse processes?" id="217" name="Google Shape;217;g35918cf8736_0_34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8596901" y="4279188"/>
            <a:ext cx="1190426" cy="920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ranscribed Text: What design recommendations do we have for water reuse processes? Activity 8" id="218" name="Google Shape;218;g35918cf8736_0_34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7179496" y="5363350"/>
            <a:ext cx="1190083" cy="9198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ranscribed Text: &#10;How can we share our water reuse process recommendations with others?" id="219" name="Google Shape;219;g35918cf8736_0_34"/>
          <p:cNvPicPr preferRelativeResize="0"/>
          <p:nvPr/>
        </p:nvPicPr>
        <p:blipFill>
          <a:blip r:embed="rId30">
            <a:alphaModFix/>
          </a:blip>
          <a:stretch>
            <a:fillRect/>
          </a:stretch>
        </p:blipFill>
        <p:spPr>
          <a:xfrm>
            <a:off x="8597071" y="5363350"/>
            <a:ext cx="1190083" cy="919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518018ea76_0_31"/>
          <p:cNvSpPr txBox="1"/>
          <p:nvPr>
            <p:ph type="title"/>
          </p:nvPr>
        </p:nvSpPr>
        <p:spPr>
          <a:xfrm>
            <a:off x="342870" y="3250173"/>
            <a:ext cx="9372600" cy="12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 fontScale="90000"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2949"/>
              <a:buFont typeface="Arial"/>
              <a:buNone/>
            </a:pPr>
            <a:r>
              <a:rPr lang="en-US" sz="6100"/>
              <a:t>Water in Extreme Environments</a:t>
            </a:r>
            <a:br>
              <a:rPr lang="en-US" sz="6100"/>
            </a:br>
            <a:r>
              <a:rPr lang="en-US" sz="6100"/>
              <a:t>Engineering</a:t>
            </a:r>
            <a:r>
              <a:rPr lang="en-US" sz="6100"/>
              <a:t> RSG &amp; </a:t>
            </a:r>
            <a:br>
              <a:rPr lang="en-US" sz="6100"/>
            </a:br>
            <a:r>
              <a:rPr lang="en-US" sz="6100"/>
              <a:t>Adventures 1-9</a:t>
            </a:r>
            <a:br>
              <a:rPr lang="en-US" sz="6100"/>
            </a:br>
            <a:r>
              <a:rPr lang="en-US" sz="6100"/>
              <a:t>Our Ideas Poster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50e76ab77c_0_134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Examples of Cards for Poster</a:t>
            </a:r>
            <a:endParaRPr/>
          </a:p>
        </p:txBody>
      </p:sp>
      <p:sp>
        <p:nvSpPr>
          <p:cNvPr id="232" name="Google Shape;232;g350e76ab77c_0_134"/>
          <p:cNvSpPr txBox="1"/>
          <p:nvPr/>
        </p:nvSpPr>
        <p:spPr>
          <a:xfrm>
            <a:off x="342875" y="1827850"/>
            <a:ext cx="8852400" cy="33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following slides are based on the printable PDF version of the blank cards you can use to set up your “Our Ideas Posters”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have been altered to be more accessible to screen readers.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518018ea76_0_48"/>
          <p:cNvSpPr txBox="1"/>
          <p:nvPr>
            <p:ph type="title"/>
          </p:nvPr>
        </p:nvSpPr>
        <p:spPr>
          <a:xfrm>
            <a:off x="342870" y="3250173"/>
            <a:ext cx="9372600" cy="12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rPr lang="en-US"/>
              <a:t>Ready S.E.T. Go! (RSG) - Activity 1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518018ea76_0_36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Card: How can we identify…? </a:t>
            </a:r>
            <a:endParaRPr/>
          </a:p>
        </p:txBody>
      </p:sp>
      <p:pic>
        <p:nvPicPr>
          <p:cNvPr descr="Transcribed Text:&#10;&#10;How can we identify where there is water?&#10;How can we get it?&#10;RSG" id="245" name="Google Shape;245;g3518018ea76_0_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5880" y="1537975"/>
            <a:ext cx="7086602" cy="54776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596912b797_1_34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Blank RSG Card</a:t>
            </a:r>
            <a:endParaRPr/>
          </a:p>
        </p:txBody>
      </p:sp>
      <p:pic>
        <p:nvPicPr>
          <p:cNvPr descr="Blank white rectangle with rounded corners, labeled &quot;RSG&quot; in the lower right corner." id="252" name="Google Shape;252;g3596912b797_1_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5955" y="1523265"/>
            <a:ext cx="7086602" cy="54776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596912b797_1_40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Card: Scientist</a:t>
            </a:r>
            <a:endParaRPr/>
          </a:p>
        </p:txBody>
      </p:sp>
      <p:pic>
        <p:nvPicPr>
          <p:cNvPr descr="Transcribed text: Scientist&#10;RSG" id="259" name="Google Shape;259;g3596912b797_1_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5924" y="1523145"/>
            <a:ext cx="7086602" cy="54777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50e76ab77c_0_41"/>
          <p:cNvSpPr txBox="1"/>
          <p:nvPr>
            <p:ph type="title"/>
          </p:nvPr>
        </p:nvSpPr>
        <p:spPr>
          <a:xfrm>
            <a:off x="691515" y="413810"/>
            <a:ext cx="8675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Poster Components</a:t>
            </a:r>
            <a:endParaRPr/>
          </a:p>
        </p:txBody>
      </p:sp>
      <p:sp>
        <p:nvSpPr>
          <p:cNvPr id="80" name="Google Shape;80;g350e76ab77c_0_41"/>
          <p:cNvSpPr txBox="1"/>
          <p:nvPr>
            <p:ph idx="1" type="body"/>
          </p:nvPr>
        </p:nvSpPr>
        <p:spPr>
          <a:xfrm>
            <a:off x="691500" y="1651275"/>
            <a:ext cx="8675400" cy="56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800">
                <a:solidFill>
                  <a:schemeClr val="dk1"/>
                </a:solidFill>
              </a:rPr>
              <a:t>The following slides are based on the printable PDF version of the blank slides/cards you can use to set up your “Our Ideas Posters” and are not intended to be printed.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800">
                <a:solidFill>
                  <a:schemeClr val="dk1"/>
                </a:solidFill>
              </a:rPr>
              <a:t>These slides are formatted to be more accessible to screen readers.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800">
                <a:solidFill>
                  <a:schemeClr val="dk1"/>
                </a:solidFill>
              </a:rPr>
              <a:t>We recommend using these slides as a guide for blind and low vision educators and printing out the PDFs for sighted learners.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600">
                <a:solidFill>
                  <a:schemeClr val="dk1"/>
                </a:solidFill>
              </a:rPr>
              <a:t> </a:t>
            </a:r>
            <a:endParaRPr sz="2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596912b797_1_47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Card: Engineer</a:t>
            </a:r>
            <a:endParaRPr/>
          </a:p>
        </p:txBody>
      </p:sp>
      <p:pic>
        <p:nvPicPr>
          <p:cNvPr descr="Transcribed text: Engineer&#10;RSG" id="266" name="Google Shape;266;g3596912b797_1_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5926" y="1523289"/>
            <a:ext cx="7086602" cy="54776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596912b797_1_53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Card: Technology</a:t>
            </a:r>
            <a:endParaRPr/>
          </a:p>
        </p:txBody>
      </p:sp>
      <p:pic>
        <p:nvPicPr>
          <p:cNvPr descr="Transcribed text: Technology&#10;RSG" id="273" name="Google Shape;273;g3596912b797_1_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5926" y="1523289"/>
            <a:ext cx="7086602" cy="54776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596912b797_1_59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Card: Why is water important??</a:t>
            </a:r>
            <a:endParaRPr/>
          </a:p>
        </p:txBody>
      </p:sp>
      <p:pic>
        <p:nvPicPr>
          <p:cNvPr descr="Transcribed text: Why is water important?&#10;Activity 1" id="280" name="Google Shape;280;g3596912b797_1_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5900" y="1523328"/>
            <a:ext cx="7086602" cy="5477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596912b797_1_65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Blank Activity 1 Card</a:t>
            </a:r>
            <a:endParaRPr/>
          </a:p>
        </p:txBody>
      </p:sp>
      <p:pic>
        <p:nvPicPr>
          <p:cNvPr descr="Blank white rectangle with rounded corners, labeled &quot;Activity 1&quot; in the lower right corner." id="287" name="Google Shape;287;g3596912b797_1_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5897" y="1523287"/>
            <a:ext cx="7086602" cy="54775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596912b797_1_71"/>
          <p:cNvSpPr txBox="1"/>
          <p:nvPr>
            <p:ph type="title"/>
          </p:nvPr>
        </p:nvSpPr>
        <p:spPr>
          <a:xfrm>
            <a:off x="342870" y="3250173"/>
            <a:ext cx="9372600" cy="12720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Activities 2-4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596912b797_1_76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Card: How can we reuse water…?</a:t>
            </a:r>
            <a:endParaRPr/>
          </a:p>
        </p:txBody>
      </p:sp>
      <p:pic>
        <p:nvPicPr>
          <p:cNvPr descr="The image features a white background with text and two graphical elements. At the top center is the NASA logo, which includes a blue circular background with white letters spelling &quot;NASA&quot; and a red swoosh cutting across. Below the logo, centered in bold black text, is the question, &quot;How can we reuse water in a place where water is hard to get?&quot; At the bottom, there is an illustration of a space station, which is depicted with solar panels and structural components in shades of gray and blue. In the lower right corner, it reads &quot;Activity 2&quot; in smaller black text." id="300" name="Google Shape;300;g3596912b797_1_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5900" y="1526690"/>
            <a:ext cx="7086602" cy="5474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596912b797_1_82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Card: Who uses water in our community?</a:t>
            </a:r>
            <a:endParaRPr/>
          </a:p>
        </p:txBody>
      </p:sp>
      <p:pic>
        <p:nvPicPr>
          <p:cNvPr descr="Transcribed Text: Who uses water in our community? How do they use water? Activity 2" id="307" name="Google Shape;307;g3596912b797_1_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5920" y="1607172"/>
            <a:ext cx="6978028" cy="5393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596912b797_1_88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Blank Activity 2 Card</a:t>
            </a:r>
            <a:endParaRPr/>
          </a:p>
        </p:txBody>
      </p:sp>
      <p:pic>
        <p:nvPicPr>
          <p:cNvPr descr="Mostly blank white rectangle with rounded corners, labeled &quot;Activity 2&quot; in the lower right corner. Faint text &quot;Add learner's sticky notes here&quot; is in the center of the slide." id="314" name="Google Shape;314;g3596912b797_1_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5901" y="1523261"/>
            <a:ext cx="7086602" cy="54775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596912b797_1_94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Card: Uses that need clean or not…</a:t>
            </a:r>
            <a:endParaRPr/>
          </a:p>
        </p:txBody>
      </p:sp>
      <p:pic>
        <p:nvPicPr>
          <p:cNvPr descr="The image is a simple, rectangular diagram bordered by a thin gray line. It is divided into two main sections, with labels at the top of each. The left section is titled &quot;Uses that need clean water,&quot; with &quot;clean&quot; emphasized by underlining. The right section is labeled &quot;Uses that do not need clean water,&quot; with &quot;do not&quot; also underlined. In the center of the diagram, faint italicized text reads, &quot;Add learner’s index cards here,&quot; suggesting a space for interaction or adding information. The lower right corner of the diagram includes the text &quot;Activity 2.&quot;" id="321" name="Google Shape;321;g3596912b797_1_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5900" y="1523308"/>
            <a:ext cx="7086602" cy="54775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96912b797_1_100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Card: 4 square chart</a:t>
            </a:r>
            <a:endParaRPr/>
          </a:p>
        </p:txBody>
      </p:sp>
      <p:pic>
        <p:nvPicPr>
          <p:cNvPr descr="Four-quadrant grid with labeled sections: Environments, Measurement, Filtering, and Reuse.&#10;The phrase &quot;Activity 2&quot; appears in smaller black text at the bottom right corner of the image." id="328" name="Google Shape;328;g3596912b797_1_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5904" y="1523278"/>
            <a:ext cx="7086602" cy="54776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518018ea76_0_252"/>
          <p:cNvSpPr txBox="1"/>
          <p:nvPr>
            <p:ph type="title"/>
          </p:nvPr>
        </p:nvSpPr>
        <p:spPr>
          <a:xfrm>
            <a:off x="691515" y="413810"/>
            <a:ext cx="8675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Corresponding PDFs include</a:t>
            </a:r>
            <a:endParaRPr/>
          </a:p>
        </p:txBody>
      </p:sp>
      <p:sp>
        <p:nvSpPr>
          <p:cNvPr id="87" name="Google Shape;87;g3518018ea76_0_252"/>
          <p:cNvSpPr txBox="1"/>
          <p:nvPr>
            <p:ph idx="1" type="body"/>
          </p:nvPr>
        </p:nvSpPr>
        <p:spPr>
          <a:xfrm>
            <a:off x="691515" y="2069042"/>
            <a:ext cx="8675400" cy="49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</a:rPr>
              <a:t>Poster Pages to build the poster </a:t>
            </a:r>
            <a:endParaRPr sz="2400">
              <a:solidFill>
                <a:schemeClr val="dk1"/>
              </a:solidFill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</a:rPr>
              <a:t>(pages numbered in lower right corner with corresponding adventure(s)) 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</a:rPr>
              <a:t>Poster Pages with examples are for educator reference only and not intended to print. 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</a:rPr>
              <a:t>Blank Pages for more space or to build your own poster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</a:rPr>
              <a:t>Blank ¼ page cards for learners to add additional terms, drawings, ideas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</a:rPr>
              <a:t>Term cards: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</a:rPr>
              <a:t>Icon-only 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</a:rPr>
              <a:t>Term + icon</a:t>
            </a:r>
            <a:endParaRPr sz="25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596912b797_1_106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Card: Learner Vocabulary Activity 2, 3, 5</a:t>
            </a:r>
            <a:endParaRPr/>
          </a:p>
        </p:txBody>
      </p:sp>
      <p:pic>
        <p:nvPicPr>
          <p:cNvPr descr="Transcribed Text:&#10;Learner Vocabulary &#10;Activity 2, 3, 5" id="335" name="Google Shape;335;g3596912b797_1_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5842" y="1523366"/>
            <a:ext cx="7086602" cy="5477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3596912b797_1_112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Card: How can we tell if water is safe…?</a:t>
            </a:r>
            <a:endParaRPr/>
          </a:p>
        </p:txBody>
      </p:sp>
      <p:pic>
        <p:nvPicPr>
          <p:cNvPr descr="Transcribed text:&#10;How can we tell if water is safe to reuse? Activity 3" id="342" name="Google Shape;342;g3596912b797_1_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5904" y="1523366"/>
            <a:ext cx="7086602" cy="5477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3596912b797_1_118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Card: What are some ways we can…?</a:t>
            </a:r>
            <a:endParaRPr/>
          </a:p>
        </p:txBody>
      </p:sp>
      <p:pic>
        <p:nvPicPr>
          <p:cNvPr descr="Transcribed Text:&#10;What are some ways we can measure how clean or contaminated water is? &#10;Activity 3" id="349" name="Google Shape;349;g3596912b797_1_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5904" y="1523366"/>
            <a:ext cx="7086602" cy="5477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3596912b797_1_124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Card: Water Quality</a:t>
            </a:r>
            <a:endParaRPr/>
          </a:p>
        </p:txBody>
      </p:sp>
      <p:pic>
        <p:nvPicPr>
          <p:cNvPr descr="Transcribed text:&#10;Water Quality&#10;Activity 3" id="356" name="Google Shape;356;g3596912b797_1_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5904" y="1537970"/>
            <a:ext cx="7067704" cy="5462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3596912b797_1_130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Card: How can we improve water quality?</a:t>
            </a:r>
            <a:endParaRPr/>
          </a:p>
        </p:txBody>
      </p:sp>
      <p:pic>
        <p:nvPicPr>
          <p:cNvPr descr="Transcribed text:&#10;How can we improve water quality?&#10;Activity 4" id="363" name="Google Shape;363;g3596912b797_1_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5904" y="1537970"/>
            <a:ext cx="7067704" cy="5462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3596912b797_1_136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Blank Activity 4 Card</a:t>
            </a:r>
            <a:endParaRPr/>
          </a:p>
        </p:txBody>
      </p:sp>
      <p:pic>
        <p:nvPicPr>
          <p:cNvPr descr="Mostly blank white rectangle with rounded corners, labeled &quot;Activity 4&quot; in the lower right corner. Faint text &quot;Add learner's sticky notes here&quot; is in the center of the slide." id="370" name="Google Shape;370;g3596912b797_1_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5920" y="1523257"/>
            <a:ext cx="7086602" cy="5477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596912b797_1_142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Card: Filter</a:t>
            </a:r>
            <a:endParaRPr/>
          </a:p>
        </p:txBody>
      </p:sp>
      <p:pic>
        <p:nvPicPr>
          <p:cNvPr descr="&quot;Diagram of a faucet filter with text describing 'Filter' as a technology that removes contaminants from water.&quot;&#10;&#10;Transcribed Text:&#10;&#10;Filter&#10;&#10;Activity 4" id="377" name="Google Shape;377;g3596912b797_1_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5904" y="1523366"/>
            <a:ext cx="7086602" cy="5477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3596912b797_1_148"/>
          <p:cNvSpPr txBox="1"/>
          <p:nvPr>
            <p:ph type="title"/>
          </p:nvPr>
        </p:nvSpPr>
        <p:spPr>
          <a:xfrm>
            <a:off x="342870" y="3250173"/>
            <a:ext cx="9372600" cy="12720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Activities 5-9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596912b797_1_153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Card: In what orders can water be reused?</a:t>
            </a:r>
            <a:endParaRPr/>
          </a:p>
        </p:txBody>
      </p:sp>
      <p:pic>
        <p:nvPicPr>
          <p:cNvPr descr="In what orders can water be reused? Activity 5" id="390" name="Google Shape;390;g3596912b797_1_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5920" y="1523257"/>
            <a:ext cx="7086602" cy="5477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3596912b797_1_159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Card: Criteria</a:t>
            </a:r>
            <a:endParaRPr/>
          </a:p>
        </p:txBody>
      </p:sp>
      <p:pic>
        <p:nvPicPr>
          <p:cNvPr descr="Image showing the word &quot;Criteria&quot; and a checklist.&#10;&#10;Transcribed Text:&#10;&#10;Criteria&#10;Things your design needs to do&#10;Activity 5" id="397" name="Google Shape;397;g3596912b797_1_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5900" y="1524857"/>
            <a:ext cx="7086602" cy="54760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50e76ab77c_0_47"/>
          <p:cNvSpPr txBox="1"/>
          <p:nvPr>
            <p:ph type="title"/>
          </p:nvPr>
        </p:nvSpPr>
        <p:spPr>
          <a:xfrm>
            <a:off x="691515" y="413810"/>
            <a:ext cx="8675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Set Up</a:t>
            </a:r>
            <a:endParaRPr/>
          </a:p>
        </p:txBody>
      </p:sp>
      <p:sp>
        <p:nvSpPr>
          <p:cNvPr id="94" name="Google Shape;94;g350e76ab77c_0_47"/>
          <p:cNvSpPr txBox="1"/>
          <p:nvPr>
            <p:ph idx="1" type="body"/>
          </p:nvPr>
        </p:nvSpPr>
        <p:spPr>
          <a:xfrm>
            <a:off x="691515" y="2069042"/>
            <a:ext cx="8675400" cy="49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2200"/>
              <a:buChar char="•"/>
            </a:pPr>
            <a:r>
              <a:rPr lang="en-US" sz="2600">
                <a:solidFill>
                  <a:schemeClr val="dk1"/>
                </a:solidFill>
              </a:rPr>
              <a:t>You need a wall or whiteboard area of about  80” Length x 60” Height.</a:t>
            </a:r>
            <a:endParaRPr sz="26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2200"/>
              <a:buChar char="•"/>
            </a:pPr>
            <a:r>
              <a:rPr lang="en-US" sz="2600">
                <a:solidFill>
                  <a:schemeClr val="dk1"/>
                </a:solidFill>
              </a:rPr>
              <a:t>Please see the following pages for setup examples. </a:t>
            </a:r>
            <a:endParaRPr sz="26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2200"/>
              <a:buChar char="•"/>
            </a:pPr>
            <a:r>
              <a:rPr lang="en-US" sz="2600">
                <a:solidFill>
                  <a:schemeClr val="dk1"/>
                </a:solidFill>
              </a:rPr>
              <a:t>You may choose alternative layouts or formats to fit your learning environment. 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3596912b797_1_165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Card: Constraints</a:t>
            </a:r>
            <a:endParaRPr/>
          </a:p>
        </p:txBody>
      </p:sp>
      <p:pic>
        <p:nvPicPr>
          <p:cNvPr descr="Slide titled &quot;Constraints&quot; featuring two containers and an arrow, with text explaining limits on design.&#10;&#10;Transcribed Text:&#10;&#10;Constraints&#10;Limits on a design&#10;You cannot move the container or touch it directly.&#10;Activity 5" id="404" name="Google Shape;404;g3596912b797_1_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5920" y="1537983"/>
            <a:ext cx="7067546" cy="5462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3596912b797_1_171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Card: Process</a:t>
            </a:r>
            <a:endParaRPr/>
          </a:p>
        </p:txBody>
      </p:sp>
      <p:pic>
        <p:nvPicPr>
          <p:cNvPr descr="Illustration showing the concept of a process with steps and arrows.&#10;&#10;Transcribed Text:&#10;&#10;Process&#10;-a series of actions or steps leading to a result or goal&#10;&#10;STEPS:&#10;&#10;↑&#10;→&#10;↓&#10;Activity 5" id="411" name="Google Shape;411;g3596912b797_1_171" title="Engineering.Water Activities Our Ideas Poster In-Use Example.pptx_Page_29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5853" y="1523031"/>
            <a:ext cx="7086599" cy="5477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3596912b797_1_177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Card: Learner Vocabulary Activity 5</a:t>
            </a:r>
            <a:endParaRPr/>
          </a:p>
        </p:txBody>
      </p:sp>
      <p:pic>
        <p:nvPicPr>
          <p:cNvPr descr="Transcribed Text: Learner vocabulary Activity 5" id="418" name="Google Shape;418;g3596912b797_1_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5904" y="1523278"/>
            <a:ext cx="7086602" cy="54776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3596912b797_1_183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Card: Does our final water reuse process…?</a:t>
            </a:r>
            <a:endParaRPr/>
          </a:p>
        </p:txBody>
      </p:sp>
      <p:pic>
        <p:nvPicPr>
          <p:cNvPr descr="A slide with the question, &quot;Does our final water reuse process meet our water quality goals?&quot; and &quot;Activity 6&quot; at the bottom right." id="425" name="Google Shape;425;g3596912b797_1_1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5920" y="1537983"/>
            <a:ext cx="7067546" cy="5462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3596912b797_1_189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Card: How can we improve our water…?</a:t>
            </a:r>
            <a:endParaRPr/>
          </a:p>
        </p:txBody>
      </p:sp>
      <p:pic>
        <p:nvPicPr>
          <p:cNvPr descr="Transcribed text: How can we improve our water reuse processes?" id="432" name="Google Shape;432;g3596912b797_1_1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5895" y="1523366"/>
            <a:ext cx="7086602" cy="5477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3596912b797_1_195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Card: What design recommendations…?</a:t>
            </a:r>
            <a:endParaRPr/>
          </a:p>
        </p:txBody>
      </p:sp>
      <p:pic>
        <p:nvPicPr>
          <p:cNvPr descr="Transcribed Text: What design recommendations do we have for water reuse processes? Activity 8" id="439" name="Google Shape;439;g3596912b797_1_1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5920" y="1523257"/>
            <a:ext cx="7086602" cy="5477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3596912b797_1_206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Card: How can we share our water reuse…?</a:t>
            </a:r>
            <a:endParaRPr/>
          </a:p>
        </p:txBody>
      </p:sp>
      <p:pic>
        <p:nvPicPr>
          <p:cNvPr descr="Transcribed Text: &#10;How can we share our water reuse process recommendations with others?" id="446" name="Google Shape;446;g3596912b797_1_2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5920" y="1523257"/>
            <a:ext cx="7086602" cy="5477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50e76ab77c_0_0"/>
          <p:cNvSpPr txBox="1"/>
          <p:nvPr>
            <p:ph type="title"/>
          </p:nvPr>
        </p:nvSpPr>
        <p:spPr>
          <a:xfrm>
            <a:off x="691515" y="413810"/>
            <a:ext cx="8675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Poster Pages Examples</a:t>
            </a:r>
            <a:endParaRPr/>
          </a:p>
        </p:txBody>
      </p:sp>
      <p:sp>
        <p:nvSpPr>
          <p:cNvPr id="101" name="Google Shape;101;g350e76ab77c_0_0"/>
          <p:cNvSpPr txBox="1"/>
          <p:nvPr>
            <p:ph idx="1" type="body"/>
          </p:nvPr>
        </p:nvSpPr>
        <p:spPr>
          <a:xfrm>
            <a:off x="691515" y="2069042"/>
            <a:ext cx="4274700" cy="49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800"/>
              <a:buNone/>
            </a:pPr>
            <a:r>
              <a:rPr lang="en-US" sz="2880"/>
              <a:t>(Reference - do not print)</a:t>
            </a:r>
            <a:endParaRPr sz="2880"/>
          </a:p>
        </p:txBody>
      </p:sp>
      <p:sp>
        <p:nvSpPr>
          <p:cNvPr id="102" name="Google Shape;102;g350e76ab77c_0_0"/>
          <p:cNvSpPr txBox="1"/>
          <p:nvPr>
            <p:ph idx="2" type="body"/>
          </p:nvPr>
        </p:nvSpPr>
        <p:spPr>
          <a:xfrm>
            <a:off x="5092065" y="2069042"/>
            <a:ext cx="4274700" cy="49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descr="A slide with the question, &quot;Does our final water reuse process meet our water quality goals?&quot; and &quot;Activity 6&quot; at the bottom right." id="103" name="Google Shape;103;g350e76ab77c_0_0"/>
          <p:cNvPicPr preferRelativeResize="0"/>
          <p:nvPr/>
        </p:nvPicPr>
        <p:blipFill rotWithShape="1">
          <a:blip r:embed="rId3">
            <a:alphaModFix/>
          </a:blip>
          <a:srcRect b="0" l="0" r="10" t="0"/>
          <a:stretch/>
        </p:blipFill>
        <p:spPr>
          <a:xfrm>
            <a:off x="751050" y="2882575"/>
            <a:ext cx="4274698" cy="33043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lide with the questions? &quot;Who uses water in our community?&quot; and &quot;How do they use water&quot; and &quot;Activity 2&quot; at the bottom right." id="104" name="Google Shape;104;g350e76ab77c_0_0"/>
          <p:cNvPicPr preferRelativeResize="0"/>
          <p:nvPr/>
        </p:nvPicPr>
        <p:blipFill rotWithShape="1">
          <a:blip r:embed="rId4">
            <a:alphaModFix/>
          </a:blip>
          <a:srcRect b="0" l="29" r="19" t="0"/>
          <a:stretch/>
        </p:blipFill>
        <p:spPr>
          <a:xfrm>
            <a:off x="5092075" y="2881850"/>
            <a:ext cx="4274698" cy="3305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50e76ab77c_0_15"/>
          <p:cNvSpPr txBox="1"/>
          <p:nvPr>
            <p:ph type="title"/>
          </p:nvPr>
        </p:nvSpPr>
        <p:spPr>
          <a:xfrm>
            <a:off x="691515" y="413810"/>
            <a:ext cx="8675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Term Card Example</a:t>
            </a:r>
            <a:endParaRPr/>
          </a:p>
        </p:txBody>
      </p:sp>
      <p:sp>
        <p:nvSpPr>
          <p:cNvPr id="111" name="Google Shape;111;g350e76ab77c_0_15"/>
          <p:cNvSpPr txBox="1"/>
          <p:nvPr>
            <p:ph idx="1" type="body"/>
          </p:nvPr>
        </p:nvSpPr>
        <p:spPr>
          <a:xfrm>
            <a:off x="691515" y="2069042"/>
            <a:ext cx="8675400" cy="49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80"/>
              <a:t>(Reference - do not print)</a:t>
            </a:r>
            <a:endParaRPr/>
          </a:p>
        </p:txBody>
      </p:sp>
      <p:pic>
        <p:nvPicPr>
          <p:cNvPr descr="Illustration showing the concept of a process with steps and arrows.&#10;&#10;Transcribed Text:&#10;&#10;Process&#10;-a series of actions or steps leading to a result or goal&#10;&#10;STEPS:&#10;&#10;↑&#10;→&#10;↓&#10;Activity 5" id="112" name="Google Shape;112;g350e76ab77c_0_15"/>
          <p:cNvPicPr preferRelativeResize="0"/>
          <p:nvPr/>
        </p:nvPicPr>
        <p:blipFill rotWithShape="1">
          <a:blip r:embed="rId3">
            <a:alphaModFix/>
          </a:blip>
          <a:srcRect b="10" l="0" r="0" t="0"/>
          <a:stretch/>
        </p:blipFill>
        <p:spPr>
          <a:xfrm>
            <a:off x="2319313" y="2811275"/>
            <a:ext cx="5419770" cy="418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50e76ab77c_0_23"/>
          <p:cNvSpPr txBox="1"/>
          <p:nvPr>
            <p:ph type="title"/>
          </p:nvPr>
        </p:nvSpPr>
        <p:spPr>
          <a:xfrm>
            <a:off x="691515" y="413810"/>
            <a:ext cx="8675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Blank ¼ Page Card Screenshot</a:t>
            </a:r>
            <a:endParaRPr/>
          </a:p>
        </p:txBody>
      </p:sp>
      <p:sp>
        <p:nvSpPr>
          <p:cNvPr id="119" name="Google Shape;119;g350e76ab77c_0_23"/>
          <p:cNvSpPr txBox="1"/>
          <p:nvPr>
            <p:ph idx="1" type="body"/>
          </p:nvPr>
        </p:nvSpPr>
        <p:spPr>
          <a:xfrm>
            <a:off x="691515" y="2069042"/>
            <a:ext cx="8675400" cy="49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Intended for learner responses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descr="Four blank rectangular frames in a grid layout." id="120" name="Google Shape;120;g350e76ab77c_0_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80976" y="2666175"/>
            <a:ext cx="5607475" cy="4334274"/>
          </a:xfrm>
          <a:prstGeom prst="rect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0e76ab77c_0_34"/>
          <p:cNvSpPr txBox="1"/>
          <p:nvPr>
            <p:ph type="title"/>
          </p:nvPr>
        </p:nvSpPr>
        <p:spPr>
          <a:xfrm>
            <a:off x="691515" y="413810"/>
            <a:ext cx="8675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Poster Pages with Examples from Learners</a:t>
            </a:r>
            <a:endParaRPr/>
          </a:p>
        </p:txBody>
      </p:sp>
      <p:sp>
        <p:nvSpPr>
          <p:cNvPr id="127" name="Google Shape;127;g350e76ab77c_0_34"/>
          <p:cNvSpPr txBox="1"/>
          <p:nvPr>
            <p:ph idx="1" type="body"/>
          </p:nvPr>
        </p:nvSpPr>
        <p:spPr>
          <a:xfrm>
            <a:off x="691515" y="2069042"/>
            <a:ext cx="8675400" cy="49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800"/>
              <a:buNone/>
            </a:pPr>
            <a:r>
              <a:rPr lang="en-US" sz="2880"/>
              <a:t>(Reference - do not print)</a:t>
            </a:r>
            <a:endParaRPr/>
          </a:p>
        </p:txBody>
      </p:sp>
      <p:pic>
        <p:nvPicPr>
          <p:cNvPr descr="Warning sign with the word &quot;Hazard&quot; and related phrases in blue italics.&#10;&#10;Transcribed Text:&#10;&#10;Hazard -Danger -Not Safe -Something that will harm me. -Yeeyá Activity 2" id="128" name="Google Shape;128;g350e76ab77c_0_34"/>
          <p:cNvPicPr preferRelativeResize="0"/>
          <p:nvPr/>
        </p:nvPicPr>
        <p:blipFill rotWithShape="1">
          <a:blip r:embed="rId3">
            <a:alphaModFix/>
          </a:blip>
          <a:srcRect b="0" l="9" r="19" t="0"/>
          <a:stretch/>
        </p:blipFill>
        <p:spPr>
          <a:xfrm>
            <a:off x="2413738" y="2957175"/>
            <a:ext cx="5230984" cy="4043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50e76ab77c_0_55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Poster Setup Layout</a:t>
            </a:r>
            <a:endParaRPr/>
          </a:p>
        </p:txBody>
      </p:sp>
      <p:pic>
        <p:nvPicPr>
          <p:cNvPr id="135" name="Google Shape;135;g350e76ab77c_0_55" title="Water setup engineering.png"/>
          <p:cNvPicPr preferRelativeResize="0"/>
          <p:nvPr/>
        </p:nvPicPr>
        <p:blipFill rotWithShape="1">
          <a:blip r:embed="rId3">
            <a:alphaModFix/>
          </a:blip>
          <a:srcRect b="1104" l="0" r="0" t="1114"/>
          <a:stretch/>
        </p:blipFill>
        <p:spPr>
          <a:xfrm>
            <a:off x="1459773" y="1537975"/>
            <a:ext cx="7138863" cy="5462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2025-03-13T17:13:18Z</dcterms:created>
  <dc:creator>Stephanie Jackson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0x0101001EC5CB7F1E742344B00DF604CB714C72</vt:lpwstr>
  </property>
</Properties>
</file>