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7772400" cx="10058400"/>
  <p:notesSz cx="6858000" cy="9144000"/>
  <p:embeddedFontLst>
    <p:embeddedFont>
      <p:font typeface="Raleway SemiBold"/>
      <p:regular r:id="rId50"/>
      <p:bold r:id="rId51"/>
      <p:italic r:id="rId52"/>
      <p:boldItalic r:id="rId53"/>
    </p:embeddedFont>
    <p:embeddedFont>
      <p:font typeface="Montserrat"/>
      <p:regular r:id="rId54"/>
      <p:bold r:id="rId55"/>
      <p:italic r:id="rId56"/>
      <p:boldItalic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1008">
          <p15:clr>
            <a:srgbClr val="747775"/>
          </p15:clr>
        </p15:guide>
        <p15:guide id="2" pos="5328">
          <p15:clr>
            <a:srgbClr val="747775"/>
          </p15:clr>
        </p15:guide>
        <p15:guide id="3" orient="horz" pos="4392">
          <p15:clr>
            <a:srgbClr val="747775"/>
          </p15:clr>
        </p15:guide>
      </p15:sldGuideLst>
    </p:ext>
    <p:ext uri="GoogleSlidesCustomDataVersion2">
      <go:slidesCustomData xmlns:go="http://customooxmlschemas.google.com/" r:id="rId58" roundtripDataSignature="AMtx7mhPLPNlKnP7nf26YX4UIpEJRX2V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08"/>
        <p:guide pos="5328"/>
        <p:guide pos="4392"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RalewaySemiBold-bold.fntdata"/><Relationship Id="rId50" Type="http://schemas.openxmlformats.org/officeDocument/2006/relationships/font" Target="fonts/RalewaySemiBold-regular.fntdata"/><Relationship Id="rId53" Type="http://schemas.openxmlformats.org/officeDocument/2006/relationships/font" Target="fonts/RalewaySemiBold-boldItalic.fntdata"/><Relationship Id="rId52" Type="http://schemas.openxmlformats.org/officeDocument/2006/relationships/font" Target="fonts/RalewaySemiBold-italic.fntdata"/><Relationship Id="rId11" Type="http://schemas.openxmlformats.org/officeDocument/2006/relationships/slide" Target="slides/slide6.xml"/><Relationship Id="rId55" Type="http://schemas.openxmlformats.org/officeDocument/2006/relationships/font" Target="fonts/Montserrat-bold.fntdata"/><Relationship Id="rId10" Type="http://schemas.openxmlformats.org/officeDocument/2006/relationships/slide" Target="slides/slide5.xml"/><Relationship Id="rId54" Type="http://schemas.openxmlformats.org/officeDocument/2006/relationships/font" Target="fonts/Montserrat-regular.fntdata"/><Relationship Id="rId13" Type="http://schemas.openxmlformats.org/officeDocument/2006/relationships/slide" Target="slides/slide8.xml"/><Relationship Id="rId57" Type="http://schemas.openxmlformats.org/officeDocument/2006/relationships/font" Target="fonts/Montserrat-boldItalic.fntdata"/><Relationship Id="rId12" Type="http://schemas.openxmlformats.org/officeDocument/2006/relationships/slide" Target="slides/slide7.xml"/><Relationship Id="rId56" Type="http://schemas.openxmlformats.org/officeDocument/2006/relationships/font" Target="fonts/Montserrat-italic.fntdata"/><Relationship Id="rId15" Type="http://schemas.openxmlformats.org/officeDocument/2006/relationships/slide" Target="slides/slide10.xml"/><Relationship Id="rId14" Type="http://schemas.openxmlformats.org/officeDocument/2006/relationships/slide" Target="slides/slide9.xml"/><Relationship Id="rId58"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530ec15674_0_9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69" name="Google Shape;69;g3530ec15674_0_9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 name="Google Shape;70;g3530ec15674_0_9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530ec15674_0_20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530ec15674_0_2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g3530ec15674_0_2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530ec15674_0_21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530ec15674_0_2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5" name="Google Shape;145;g3530ec15674_0_2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4a87a8bb18_1_13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34a87a8bb18_1_1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34a87a8bb18_1_13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4a87a8bb18_1_14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34a87a8bb18_1_1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34a87a8bb18_1_1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530ec15674_0_36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530ec15674_0_3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3530ec15674_0_3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3530ec15674_0_42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3530ec15674_0_4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g3530ec15674_0_4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530ec15674_0_43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530ec15674_0_4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3530ec15674_0_4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3530ec15674_0_62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3530ec15674_0_6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3530ec15674_0_6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530ec15674_0_69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530ec15674_0_6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g3530ec15674_0_6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530ec15674_0_69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530ec15674_0_6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g3530ec15674_0_6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3530ec15674_0_15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76" name="Google Shape;76;g3530ec15674_0_1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 name="Google Shape;77;g3530ec15674_0_1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3530ec15674_0_70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3530ec15674_0_7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 name="Google Shape;262;g3530ec15674_0_7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3530ec15674_0_71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3530ec15674_0_7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3530ec15674_0_7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3530ec15674_0_71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3530ec15674_0_7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g3530ec15674_0_7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3530ec15674_0_72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82" name="Google Shape;282;g3530ec15674_0_7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g3530ec15674_0_7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3530ec15674_0_72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3530ec15674_0_7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g3530ec15674_0_7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3530ec15674_0_73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3530ec15674_0_7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g3530ec15674_0_7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530ec15674_0_74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3530ec15674_0_74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4" name="Google Shape;304;g3530ec15674_0_74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3530ec15674_0_49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3530ec15674_0_49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g3530ec15674_0_4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530ec15674_0_103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3530ec15674_0_103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g3530ec15674_0_10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530ec15674_0_80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23" name="Google Shape;323;g3530ec15674_0_8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g3530ec15674_0_8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530ec15674_0_16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83" name="Google Shape;83;g3530ec15674_0_1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 name="Google Shape;84;g3530ec15674_0_1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3530ec15674_0_904: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3530ec15674_0_90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1" name="Google Shape;331;g3530ec15674_0_9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3530ec15674_0_96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3530ec15674_0_9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g3530ec15674_0_9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530ec15674_0_103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530ec15674_0_10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g3530ec15674_0_10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530ec15674_0_104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530ec15674_0_10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g3530ec15674_0_10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3530ec15674_0_105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3530ec15674_0_10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g3530ec15674_0_10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530ec15674_0_105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530ec15674_0_105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3530ec15674_0_105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3530ec15674_0_106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3530ec15674_0_10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g3530ec15674_0_10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530ec15674_0_106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530ec15674_0_10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g3530ec15674_0_10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3530ec15674_0_107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530ec15674_0_107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7" name="Google Shape;387;g3530ec15674_0_10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3530ec15674_0_56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3530ec15674_0_5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g3530ec15674_0_5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530ec15674_0_166: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90" name="Google Shape;90;g3530ec15674_0_1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g3530ec15674_0_1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g3530ec15674_0_108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399" name="Google Shape;399;g3530ec15674_0_10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g3530ec15674_0_10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3530ec15674_0_1087: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3530ec15674_0_108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g3530ec15674_0_108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3530ec15674_0_1093: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3530ec15674_0_10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4" name="Google Shape;414;g3530ec15674_0_10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3530ec15674_0_1099: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3530ec15674_0_10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g3530ec15674_0_10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530ec15674_0_1105: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427" name="Google Shape;427;g3530ec15674_0_110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8" name="Google Shape;428;g3530ec15674_0_11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530ec15674_0_17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97" name="Google Shape;97;g3530ec15674_0_1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 name="Google Shape;98;g3530ec15674_0_1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530ec15674_0_18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530ec15674_0_18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g3530ec15674_0_18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530ec15674_0_188: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530ec15674_0_18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g3530ec15674_0_1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530ec15674_0_291: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530ec15674_0_2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g3530ec15674_0_2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530ec15674_0_20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530ec15674_0_2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g3530ec15674_0_2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3530ec15674_0_49"/>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5" name="Google Shape;15;g3530ec15674_0_49"/>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6" name="Google Shape;16;g3530ec15674_0_4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g3530ec15674_0_84"/>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50" name="Google Shape;50;g3530ec15674_0_84"/>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51" name="Google Shape;51;g3530ec15674_0_8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g3530ec15674_0_8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g3530ec15674_0_278"/>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g3530ec15674_0_278"/>
          <p:cNvSpPr txBox="1"/>
          <p:nvPr>
            <p:ph idx="1" type="body"/>
          </p:nvPr>
        </p:nvSpPr>
        <p:spPr>
          <a:xfrm>
            <a:off x="691515" y="2069042"/>
            <a:ext cx="86754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57" name="Google Shape;57;g3530ec15674_0_278"/>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g3530ec15674_0_278"/>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3530ec15674_0_278"/>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g3530ec15674_0_284"/>
          <p:cNvSpPr txBox="1"/>
          <p:nvPr>
            <p:ph type="title"/>
          </p:nvPr>
        </p:nvSpPr>
        <p:spPr>
          <a:xfrm>
            <a:off x="691515" y="413810"/>
            <a:ext cx="8675400" cy="15024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g3530ec15674_0_284"/>
          <p:cNvSpPr txBox="1"/>
          <p:nvPr>
            <p:ph idx="1" type="body"/>
          </p:nvPr>
        </p:nvSpPr>
        <p:spPr>
          <a:xfrm>
            <a:off x="69151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63" name="Google Shape;63;g3530ec15674_0_284"/>
          <p:cNvSpPr txBox="1"/>
          <p:nvPr>
            <p:ph idx="2" type="body"/>
          </p:nvPr>
        </p:nvSpPr>
        <p:spPr>
          <a:xfrm>
            <a:off x="5092065" y="2069042"/>
            <a:ext cx="4274700" cy="4931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64" name="Google Shape;64;g3530ec15674_0_284"/>
          <p:cNvSpPr txBox="1"/>
          <p:nvPr>
            <p:ph idx="10" type="dt"/>
          </p:nvPr>
        </p:nvSpPr>
        <p:spPr>
          <a:xfrm>
            <a:off x="691515" y="7203865"/>
            <a:ext cx="2263200" cy="4137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g3530ec15674_0_284"/>
          <p:cNvSpPr txBox="1"/>
          <p:nvPr>
            <p:ph idx="11" type="ftr"/>
          </p:nvPr>
        </p:nvSpPr>
        <p:spPr>
          <a:xfrm>
            <a:off x="3331845" y="7203865"/>
            <a:ext cx="3394800" cy="4137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g3530ec15674_0_284"/>
          <p:cNvSpPr txBox="1"/>
          <p:nvPr>
            <p:ph idx="12" type="sldNum"/>
          </p:nvPr>
        </p:nvSpPr>
        <p:spPr>
          <a:xfrm>
            <a:off x="7103745" y="7203865"/>
            <a:ext cx="2263200" cy="4137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20"/>
              <a:buFont typeface="Arial"/>
              <a:buNone/>
              <a:defRPr b="0" i="0" sz="132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g3530ec15674_0_5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9" name="Google Shape;19;g3530ec15674_0_5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g3530ec15674_0_5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g3530ec15674_0_56"/>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23" name="Google Shape;23;g3530ec15674_0_5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g3530ec15674_0_6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6" name="Google Shape;26;g3530ec15674_0_60"/>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7" name="Google Shape;27;g3530ec15674_0_60"/>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8" name="Google Shape;28;g3530ec15674_0_6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g3530ec15674_0_6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31" name="Google Shape;31;g3530ec15674_0_6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g3530ec15674_0_68"/>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4" name="Google Shape;34;g3530ec15674_0_68"/>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5" name="Google Shape;35;g3530ec15674_0_6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g3530ec15674_0_72"/>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8" name="Google Shape;38;g3530ec15674_0_7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g3530ec15674_0_75"/>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41" name="Google Shape;41;g3530ec15674_0_75"/>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42" name="Google Shape;42;g3530ec15674_0_75"/>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43" name="Google Shape;43;g3530ec15674_0_75"/>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4" name="Google Shape;44;g3530ec15674_0_7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g3530ec15674_0_81"/>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7" name="Google Shape;47;g3530ec15674_0_8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3530ec15674_0_45"/>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11" name="Google Shape;11;g3530ec15674_0_45"/>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12" name="Google Shape;12;g3530ec15674_0_45"/>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20" Type="http://schemas.openxmlformats.org/officeDocument/2006/relationships/image" Target="../media/image46.png"/><Relationship Id="rId22" Type="http://schemas.openxmlformats.org/officeDocument/2006/relationships/image" Target="../media/image29.png"/><Relationship Id="rId21" Type="http://schemas.openxmlformats.org/officeDocument/2006/relationships/image" Target="../media/image52.png"/><Relationship Id="rId24" Type="http://schemas.openxmlformats.org/officeDocument/2006/relationships/image" Target="../media/image22.png"/><Relationship Id="rId23" Type="http://schemas.openxmlformats.org/officeDocument/2006/relationships/image" Target="../media/image28.png"/><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4.png"/><Relationship Id="rId9" Type="http://schemas.openxmlformats.org/officeDocument/2006/relationships/image" Target="../media/image7.png"/><Relationship Id="rId26" Type="http://schemas.openxmlformats.org/officeDocument/2006/relationships/image" Target="../media/image35.png"/><Relationship Id="rId25" Type="http://schemas.openxmlformats.org/officeDocument/2006/relationships/image" Target="../media/image30.png"/><Relationship Id="rId28" Type="http://schemas.openxmlformats.org/officeDocument/2006/relationships/image" Target="../media/image20.png"/><Relationship Id="rId27" Type="http://schemas.openxmlformats.org/officeDocument/2006/relationships/image" Target="../media/image26.png"/><Relationship Id="rId5" Type="http://schemas.openxmlformats.org/officeDocument/2006/relationships/image" Target="../media/image8.png"/><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image" Target="../media/image5.png"/><Relationship Id="rId11" Type="http://schemas.openxmlformats.org/officeDocument/2006/relationships/image" Target="../media/image14.png"/><Relationship Id="rId10" Type="http://schemas.openxmlformats.org/officeDocument/2006/relationships/image" Target="../media/image31.png"/><Relationship Id="rId13" Type="http://schemas.openxmlformats.org/officeDocument/2006/relationships/image" Target="../media/image17.png"/><Relationship Id="rId12" Type="http://schemas.openxmlformats.org/officeDocument/2006/relationships/image" Target="../media/image6.png"/><Relationship Id="rId15" Type="http://schemas.openxmlformats.org/officeDocument/2006/relationships/image" Target="../media/image13.png"/><Relationship Id="rId14" Type="http://schemas.openxmlformats.org/officeDocument/2006/relationships/image" Target="../media/image27.png"/><Relationship Id="rId17" Type="http://schemas.openxmlformats.org/officeDocument/2006/relationships/image" Target="../media/image34.png"/><Relationship Id="rId16" Type="http://schemas.openxmlformats.org/officeDocument/2006/relationships/image" Target="../media/image10.png"/><Relationship Id="rId19" Type="http://schemas.openxmlformats.org/officeDocument/2006/relationships/image" Target="../media/image37.png"/><Relationship Id="rId18" Type="http://schemas.openxmlformats.org/officeDocument/2006/relationships/image" Target="../media/image36.png"/></Relationships>
</file>

<file path=ppt/slides/_rels/slide13.xml.rels><?xml version="1.0" encoding="UTF-8" standalone="yes"?><Relationships xmlns="http://schemas.openxmlformats.org/package/2006/relationships"><Relationship Id="rId20" Type="http://schemas.openxmlformats.org/officeDocument/2006/relationships/image" Target="../media/image53.png"/><Relationship Id="rId22" Type="http://schemas.openxmlformats.org/officeDocument/2006/relationships/image" Target="../media/image55.png"/><Relationship Id="rId21" Type="http://schemas.openxmlformats.org/officeDocument/2006/relationships/image" Target="../media/image29.png"/><Relationship Id="rId24" Type="http://schemas.openxmlformats.org/officeDocument/2006/relationships/image" Target="../media/image30.png"/><Relationship Id="rId23" Type="http://schemas.openxmlformats.org/officeDocument/2006/relationships/image" Target="../media/image22.png"/><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24.png"/><Relationship Id="rId26" Type="http://schemas.openxmlformats.org/officeDocument/2006/relationships/image" Target="../media/image26.png"/><Relationship Id="rId25" Type="http://schemas.openxmlformats.org/officeDocument/2006/relationships/image" Target="../media/image35.png"/><Relationship Id="rId27" Type="http://schemas.openxmlformats.org/officeDocument/2006/relationships/image" Target="../media/image20.png"/><Relationship Id="rId5" Type="http://schemas.openxmlformats.org/officeDocument/2006/relationships/image" Target="../media/image25.png"/><Relationship Id="rId6" Type="http://schemas.openxmlformats.org/officeDocument/2006/relationships/image" Target="../media/image9.png"/><Relationship Id="rId7" Type="http://schemas.openxmlformats.org/officeDocument/2006/relationships/image" Target="../media/image5.png"/><Relationship Id="rId8" Type="http://schemas.openxmlformats.org/officeDocument/2006/relationships/image" Target="../media/image7.png"/><Relationship Id="rId11" Type="http://schemas.openxmlformats.org/officeDocument/2006/relationships/image" Target="../media/image32.png"/><Relationship Id="rId10" Type="http://schemas.openxmlformats.org/officeDocument/2006/relationships/image" Target="../media/image33.png"/><Relationship Id="rId13" Type="http://schemas.openxmlformats.org/officeDocument/2006/relationships/image" Target="../media/image49.png"/><Relationship Id="rId12" Type="http://schemas.openxmlformats.org/officeDocument/2006/relationships/image" Target="../media/image17.png"/><Relationship Id="rId15" Type="http://schemas.openxmlformats.org/officeDocument/2006/relationships/image" Target="../media/image50.png"/><Relationship Id="rId14" Type="http://schemas.openxmlformats.org/officeDocument/2006/relationships/image" Target="../media/image13.png"/><Relationship Id="rId17" Type="http://schemas.openxmlformats.org/officeDocument/2006/relationships/image" Target="../media/image51.png"/><Relationship Id="rId16" Type="http://schemas.openxmlformats.org/officeDocument/2006/relationships/image" Target="../media/image48.png"/><Relationship Id="rId19" Type="http://schemas.openxmlformats.org/officeDocument/2006/relationships/image" Target="../media/image46.png"/><Relationship Id="rId18" Type="http://schemas.openxmlformats.org/officeDocument/2006/relationships/image" Target="../media/image3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4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5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4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 Id="rId3" Type="http://schemas.openxmlformats.org/officeDocument/2006/relationships/image" Target="../media/image3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4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5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5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3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g3530ec15674_0_90"/>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p>
            <a:pPr indent="0" lvl="0" marL="0" rtl="0" algn="ctr">
              <a:lnSpc>
                <a:spcPct val="90000"/>
              </a:lnSpc>
              <a:spcBef>
                <a:spcPts val="0"/>
              </a:spcBef>
              <a:spcAft>
                <a:spcPts val="0"/>
              </a:spcAft>
              <a:buClr>
                <a:schemeClr val="dk1"/>
              </a:buClr>
              <a:buSzPts val="6600"/>
              <a:buFont typeface="Arial"/>
              <a:buNone/>
            </a:pPr>
            <a:r>
              <a:rPr b="1" lang="en-US" sz="4700">
                <a:highlight>
                  <a:schemeClr val="lt1"/>
                </a:highlight>
                <a:latin typeface="Montserrat"/>
                <a:ea typeface="Montserrat"/>
                <a:cs typeface="Montserrat"/>
                <a:sym typeface="Montserrat"/>
              </a:rPr>
              <a:t>Engineering</a:t>
            </a:r>
            <a:endParaRPr b="1" sz="4700">
              <a:highlight>
                <a:schemeClr val="lt1"/>
              </a:highlight>
              <a:latin typeface="Montserrat"/>
              <a:ea typeface="Montserrat"/>
              <a:cs typeface="Montserrat"/>
              <a:sym typeface="Montserrat"/>
            </a:endParaRPr>
          </a:p>
          <a:p>
            <a:pPr indent="0" lvl="0" marL="0" rtl="0" algn="ctr">
              <a:lnSpc>
                <a:spcPct val="90000"/>
              </a:lnSpc>
              <a:spcBef>
                <a:spcPts val="0"/>
              </a:spcBef>
              <a:spcAft>
                <a:spcPts val="0"/>
              </a:spcAft>
              <a:buClr>
                <a:schemeClr val="dk1"/>
              </a:buClr>
              <a:buSzPts val="6600"/>
              <a:buFont typeface="Arial"/>
              <a:buNone/>
            </a:pPr>
            <a:r>
              <a:rPr b="1" lang="en-US" sz="4700">
                <a:highlight>
                  <a:schemeClr val="lt1"/>
                </a:highlight>
                <a:latin typeface="Montserrat"/>
                <a:ea typeface="Montserrat"/>
                <a:cs typeface="Montserrat"/>
                <a:sym typeface="Montserrat"/>
              </a:rPr>
              <a:t>Space Hazard</a:t>
            </a:r>
            <a:br>
              <a:rPr b="1" lang="en-US" sz="4700">
                <a:highlight>
                  <a:schemeClr val="lt1"/>
                </a:highlight>
                <a:latin typeface="Montserrat"/>
                <a:ea typeface="Montserrat"/>
                <a:cs typeface="Montserrat"/>
                <a:sym typeface="Montserrat"/>
              </a:rPr>
            </a:br>
            <a:r>
              <a:rPr b="1" lang="en-US" sz="4700">
                <a:highlight>
                  <a:schemeClr val="lt1"/>
                </a:highlight>
                <a:latin typeface="Montserrat"/>
                <a:ea typeface="Montserrat"/>
                <a:cs typeface="Montserrat"/>
                <a:sym typeface="Montserrat"/>
              </a:rPr>
              <a:t>RSG &amp; Adventures 1-9</a:t>
            </a:r>
            <a:br>
              <a:rPr b="1" lang="en-US" sz="4700">
                <a:highlight>
                  <a:schemeClr val="lt1"/>
                </a:highlight>
                <a:latin typeface="Montserrat"/>
                <a:ea typeface="Montserrat"/>
                <a:cs typeface="Montserrat"/>
                <a:sym typeface="Montserrat"/>
              </a:rPr>
            </a:br>
            <a:r>
              <a:rPr b="1" lang="en-US" sz="4700">
                <a:highlight>
                  <a:schemeClr val="lt1"/>
                </a:highlight>
                <a:latin typeface="Montserrat"/>
                <a:ea typeface="Montserrat"/>
                <a:cs typeface="Montserrat"/>
                <a:sym typeface="Montserrat"/>
              </a:rPr>
              <a:t>Our Ideas Poster</a:t>
            </a:r>
            <a:endParaRPr>
              <a:highlight>
                <a:schemeClr val="lt1"/>
              </a:highlight>
            </a:endParaRPr>
          </a:p>
        </p:txBody>
      </p:sp>
      <p:sp>
        <p:nvSpPr>
          <p:cNvPr id="73" name="Google Shape;73;g3530ec15674_0_90"/>
          <p:cNvSpPr txBox="1"/>
          <p:nvPr>
            <p:ph idx="1" type="subTitle"/>
          </p:nvPr>
        </p:nvSpPr>
        <p:spPr>
          <a:xfrm>
            <a:off x="342870" y="4683003"/>
            <a:ext cx="9372600" cy="1197600"/>
          </a:xfrm>
          <a:prstGeom prst="rect">
            <a:avLst/>
          </a:prstGeom>
        </p:spPr>
        <p:txBody>
          <a:bodyPr anchorCtr="0" anchor="t" bIns="113100" lIns="113100" spcFirstLastPara="1" rIns="113100" wrap="square" tIns="113100">
            <a:normAutofit lnSpcReduction="10000"/>
          </a:bodyPr>
          <a:lstStyle/>
          <a:p>
            <a:pPr indent="0" lvl="0" marL="0" rtl="0" algn="ctr">
              <a:lnSpc>
                <a:spcPct val="90000"/>
              </a:lnSpc>
              <a:spcBef>
                <a:spcPts val="0"/>
              </a:spcBef>
              <a:spcAft>
                <a:spcPts val="0"/>
              </a:spcAft>
              <a:buNone/>
            </a:pPr>
            <a:r>
              <a:rPr lang="en-US" sz="3600">
                <a:solidFill>
                  <a:schemeClr val="dk1"/>
                </a:solidFill>
              </a:rPr>
              <a:t>Prep &amp; Setup Guide with Blanks</a:t>
            </a:r>
            <a:endParaRPr sz="3600">
              <a:solidFill>
                <a:schemeClr val="dk1"/>
              </a:solidFill>
            </a:endParaRPr>
          </a:p>
          <a:p>
            <a:pPr indent="0" lvl="0" marL="0" rtl="0" algn="ctr">
              <a:lnSpc>
                <a:spcPct val="90000"/>
              </a:lnSpc>
              <a:spcBef>
                <a:spcPts val="0"/>
              </a:spcBef>
              <a:spcAft>
                <a:spcPts val="0"/>
              </a:spcAft>
              <a:buNone/>
            </a:pPr>
            <a:r>
              <a:rPr lang="en-US" sz="3600">
                <a:solidFill>
                  <a:schemeClr val="dk1"/>
                </a:solidFill>
              </a:rPr>
              <a:t>Screen Reader Version - NOT for Print</a:t>
            </a:r>
            <a:endParaRPr sz="36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3530ec15674_0_20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Poster Setup Layout with Learner Examples</a:t>
            </a:r>
            <a:endParaRPr/>
          </a:p>
        </p:txBody>
      </p:sp>
      <p:pic>
        <p:nvPicPr>
          <p:cNvPr descr="The image is a digital brainstorming board titled &quot;Our Ideas about Space Hazards Engineering.&quot; It is divided into three vertical sections, each containing multiple text boxes with questions or statements related to space hazards and engineering design. The board's background is light gray with black text, and each text box has a faint border.&#10;&#10;The left section includes boxes addressing topics such as how space hazards damage spacecraft, the role of scientists, criteria and constraints in design, and technology used to protect spacecraft. The middle section focuses on safety related to space hazards, important questions, and material considerations for engineering, including temperature and impact factors. The right section discusses materials for protection, design recommendations for space gloves, and sharing design ideas. Two vertical purple lines separate the sections, enhancing the organizational structure of the board." id="141" name="Google Shape;141;g3530ec15674_0_208"/>
          <p:cNvPicPr preferRelativeResize="0"/>
          <p:nvPr/>
        </p:nvPicPr>
        <p:blipFill rotWithShape="1">
          <a:blip r:embed="rId3">
            <a:alphaModFix/>
          </a:blip>
          <a:srcRect b="0" l="631" r="631" t="0"/>
          <a:stretch/>
        </p:blipFill>
        <p:spPr>
          <a:xfrm>
            <a:off x="1525561" y="1537975"/>
            <a:ext cx="7007226" cy="54624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3530ec15674_0_214"/>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Details about Learner Examples</a:t>
            </a:r>
            <a:endParaRPr/>
          </a:p>
        </p:txBody>
      </p:sp>
      <p:sp>
        <p:nvSpPr>
          <p:cNvPr id="148" name="Google Shape;148;g3530ec15674_0_214"/>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0" lvl="0" marL="0" rtl="0" algn="l">
              <a:lnSpc>
                <a:spcPct val="115000"/>
              </a:lnSpc>
              <a:spcBef>
                <a:spcPts val="1100"/>
              </a:spcBef>
              <a:spcAft>
                <a:spcPts val="0"/>
              </a:spcAft>
              <a:buNone/>
            </a:pPr>
            <a:r>
              <a:rPr lang="en-US" sz="2800">
                <a:solidFill>
                  <a:schemeClr val="dk1"/>
                </a:solidFill>
              </a:rPr>
              <a:t>The following two slides are a compromise to allow for alt text readability.</a:t>
            </a:r>
            <a:endParaRPr sz="2800">
              <a:solidFill>
                <a:schemeClr val="dk1"/>
              </a:solidFill>
            </a:endParaRPr>
          </a:p>
          <a:p>
            <a:pPr indent="-381000" lvl="0" marL="457200" rtl="0" algn="l">
              <a:lnSpc>
                <a:spcPct val="115000"/>
              </a:lnSpc>
              <a:spcBef>
                <a:spcPts val="1100"/>
              </a:spcBef>
              <a:spcAft>
                <a:spcPts val="0"/>
              </a:spcAft>
              <a:buSzPts val="2400"/>
              <a:buChar char="•"/>
            </a:pPr>
            <a:r>
              <a:rPr lang="en-US" sz="2800">
                <a:solidFill>
                  <a:schemeClr val="dk1"/>
                </a:solidFill>
              </a:rPr>
              <a:t>They are formatted for visual access, and not necessarily in a way that is best for screen readers, but do allow for alt text for each of the example cards. </a:t>
            </a:r>
            <a:endParaRPr sz="2800">
              <a:solidFill>
                <a:schemeClr val="dk1"/>
              </a:solidFill>
            </a:endParaRPr>
          </a:p>
          <a:p>
            <a:pPr indent="-381000" lvl="0" marL="457200" rtl="0" algn="l">
              <a:lnSpc>
                <a:spcPct val="115000"/>
              </a:lnSpc>
              <a:spcBef>
                <a:spcPts val="0"/>
              </a:spcBef>
              <a:spcAft>
                <a:spcPts val="0"/>
              </a:spcAft>
              <a:buSzPts val="2400"/>
              <a:buChar char="•"/>
            </a:pPr>
            <a:r>
              <a:rPr lang="en-US" sz="2800">
                <a:solidFill>
                  <a:schemeClr val="dk1"/>
                </a:solidFill>
              </a:rPr>
              <a:t>They are optional, and can be skipped if they are not helpful to you.</a:t>
            </a:r>
            <a:endParaRPr sz="280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53" name="Shape 153"/>
        <p:cNvGrpSpPr/>
        <p:nvPr/>
      </p:nvGrpSpPr>
      <p:grpSpPr>
        <a:xfrm>
          <a:off x="0" y="0"/>
          <a:ext cx="0" cy="0"/>
          <a:chOff x="0" y="0"/>
          <a:chExt cx="0" cy="0"/>
        </a:xfrm>
      </p:grpSpPr>
      <p:sp>
        <p:nvSpPr>
          <p:cNvPr id="154" name="Google Shape;154;g34a87a8bb18_1_131"/>
          <p:cNvSpPr txBox="1"/>
          <p:nvPr/>
        </p:nvSpPr>
        <p:spPr>
          <a:xfrm>
            <a:off x="141302" y="131481"/>
            <a:ext cx="4000800" cy="486600"/>
          </a:xfrm>
          <a:prstGeom prst="rect">
            <a:avLst/>
          </a:prstGeom>
          <a:noFill/>
          <a:ln>
            <a:noFill/>
          </a:ln>
        </p:spPr>
        <p:txBody>
          <a:bodyPr anchorCtr="0" anchor="t" bIns="107275" lIns="107275" spcFirstLastPara="1" rIns="107275" wrap="square" tIns="107275">
            <a:noAutofit/>
          </a:bodyPr>
          <a:lstStyle/>
          <a:p>
            <a:pPr indent="0" lvl="0" marL="0" marR="0" rtl="0" algn="l">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Raleway SemiBold"/>
                <a:ea typeface="Raleway SemiBold"/>
                <a:cs typeface="Raleway SemiBold"/>
                <a:sym typeface="Raleway SemiBold"/>
              </a:rPr>
              <a:t>Poster Setup (with Example)</a:t>
            </a:r>
            <a:endParaRPr b="0" i="0" sz="1600" u="none" cap="none" strike="noStrike">
              <a:solidFill>
                <a:srgbClr val="000000"/>
              </a:solidFill>
              <a:latin typeface="Raleway SemiBold"/>
              <a:ea typeface="Raleway SemiBold"/>
              <a:cs typeface="Raleway SemiBold"/>
              <a:sym typeface="Raleway SemiBold"/>
            </a:endParaRPr>
          </a:p>
        </p:txBody>
      </p:sp>
      <p:sp>
        <p:nvSpPr>
          <p:cNvPr id="155" name="Google Shape;155;g34a87a8bb18_1_131"/>
          <p:cNvSpPr txBox="1"/>
          <p:nvPr/>
        </p:nvSpPr>
        <p:spPr>
          <a:xfrm>
            <a:off x="3026302" y="131475"/>
            <a:ext cx="4000800" cy="486600"/>
          </a:xfrm>
          <a:prstGeom prst="rect">
            <a:avLst/>
          </a:prstGeom>
          <a:noFill/>
          <a:ln>
            <a:noFill/>
          </a:ln>
        </p:spPr>
        <p:txBody>
          <a:bodyPr anchorCtr="0" anchor="t"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 Our Ideas about Space Hazards</a:t>
            </a:r>
            <a:endParaRPr b="0" i="0" sz="1600" u="none" cap="none" strike="noStrike">
              <a:solidFill>
                <a:srgbClr val="000000"/>
              </a:solidFill>
              <a:latin typeface="Raleway SemiBold"/>
              <a:ea typeface="Raleway SemiBold"/>
              <a:cs typeface="Raleway SemiBold"/>
              <a:sym typeface="Raleway SemiBold"/>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Engineering</a:t>
            </a:r>
            <a:endParaRPr b="0" i="0" sz="1600" u="none" cap="none" strike="noStrike">
              <a:solidFill>
                <a:srgbClr val="000000"/>
              </a:solidFill>
              <a:latin typeface="Raleway SemiBold"/>
              <a:ea typeface="Raleway SemiBold"/>
              <a:cs typeface="Raleway SemiBold"/>
              <a:sym typeface="Raleway SemiBold"/>
            </a:endParaRPr>
          </a:p>
        </p:txBody>
      </p:sp>
      <p:pic>
        <p:nvPicPr>
          <p:cNvPr descr="Illustration of space station&#10;&#10;Transcribed Header text: How does space trash damage spacecraft and can we design ways to protect against it?&#10;&#10;Transcribed &quot;written&quot; Text:&#10;&#10;How does space trash damage spacecraft and can we design ways to protect against it?&#10;&#10;Put dents in the spacecraft&#10;Space trash may harm the spacecraft&#10;Damage the spacecraft&#10;Yes! We can design ways to protect the spacecraft!&#10;&#10;In the bottom right are the letters &quot;RSG&quot;&#10;" id="156" name="Google Shape;156;g34a87a8bb18_1_131"/>
          <p:cNvPicPr preferRelativeResize="0"/>
          <p:nvPr/>
        </p:nvPicPr>
        <p:blipFill rotWithShape="1">
          <a:blip r:embed="rId3">
            <a:alphaModFix/>
          </a:blip>
          <a:srcRect b="0" l="0" r="0" t="0"/>
          <a:stretch/>
        </p:blipFill>
        <p:spPr>
          <a:xfrm>
            <a:off x="957050" y="1301100"/>
            <a:ext cx="1205706" cy="931701"/>
          </a:xfrm>
          <a:prstGeom prst="rect">
            <a:avLst/>
          </a:prstGeom>
          <a:noFill/>
          <a:ln>
            <a:noFill/>
          </a:ln>
        </p:spPr>
      </p:pic>
      <p:pic>
        <p:nvPicPr>
          <p:cNvPr descr="Transcribed &quot;written&quot; text: &#10;&#10;When space trash hits a spacecraft its energy can break the spacecraft. &#10;&#10;We can observe this energy when the tray moves, vibrates and makes noise.&#10;&#10;In the bottom right are the letters &quot;RSG&quot;&#10;" id="157" name="Google Shape;157;g34a87a8bb18_1_131"/>
          <p:cNvPicPr preferRelativeResize="0"/>
          <p:nvPr/>
        </p:nvPicPr>
        <p:blipFill rotWithShape="1">
          <a:blip r:embed="rId4">
            <a:alphaModFix/>
          </a:blip>
          <a:srcRect b="0" l="0" r="0" t="0"/>
          <a:stretch/>
        </p:blipFill>
        <p:spPr>
          <a:xfrm>
            <a:off x="416005" y="2314887"/>
            <a:ext cx="1214449" cy="938695"/>
          </a:xfrm>
          <a:prstGeom prst="rect">
            <a:avLst/>
          </a:prstGeom>
          <a:noFill/>
          <a:ln>
            <a:noFill/>
          </a:ln>
        </p:spPr>
      </p:pic>
      <p:pic>
        <p:nvPicPr>
          <p:cNvPr descr="Transcribed &quot;written&quot; text:&#10;&#10;- Space trash that is larger or moving faster does more damage.&#10;&#10;In the bottom right are the letters &quot;RSG&quot;&#10;" id="158" name="Google Shape;158;g34a87a8bb18_1_131" title="Engineering.Space Hazards Activities Our Ideas Poster blank template.pptx_Page_09.png"/>
          <p:cNvPicPr preferRelativeResize="0"/>
          <p:nvPr/>
        </p:nvPicPr>
        <p:blipFill rotWithShape="1">
          <a:blip r:embed="rId5">
            <a:alphaModFix/>
          </a:blip>
          <a:srcRect b="0" l="0" r="0" t="0"/>
          <a:stretch/>
        </p:blipFill>
        <p:spPr>
          <a:xfrm>
            <a:off x="1719150" y="2314875"/>
            <a:ext cx="1214449" cy="938707"/>
          </a:xfrm>
          <a:prstGeom prst="rect">
            <a:avLst/>
          </a:prstGeom>
          <a:noFill/>
          <a:ln>
            <a:noFill/>
          </a:ln>
        </p:spPr>
      </p:pic>
      <p:pic>
        <p:nvPicPr>
          <p:cNvPr descr="Transcribed Header Text: Scientist&#10;&#10;&#10;Transcribed &quot;written&quot; text:&#10;&#10;- Test things out&#10;- Make observations &amp; measurements&#10;- Ask questions&#10;- Gather evidence to answer questions.&#10;&#10;In the bottom right are the letters &quot;RSG&quot;&#10;&#10;" id="159" name="Google Shape;159;g34a87a8bb18_1_131"/>
          <p:cNvPicPr preferRelativeResize="0"/>
          <p:nvPr/>
        </p:nvPicPr>
        <p:blipFill rotWithShape="1">
          <a:blip r:embed="rId6">
            <a:alphaModFix/>
          </a:blip>
          <a:srcRect b="0" l="0" r="0" t="0"/>
          <a:stretch/>
        </p:blipFill>
        <p:spPr>
          <a:xfrm>
            <a:off x="1094170" y="3325225"/>
            <a:ext cx="1214449" cy="938711"/>
          </a:xfrm>
          <a:prstGeom prst="rect">
            <a:avLst/>
          </a:prstGeom>
          <a:noFill/>
          <a:ln>
            <a:noFill/>
          </a:ln>
        </p:spPr>
      </p:pic>
      <p:pic>
        <p:nvPicPr>
          <p:cNvPr descr="Image with the word &quot;Criteria&quot; and a checklist graphic underneath.&#10;&#10;In the bottom right is RSG-Level Up!&quot;&#10;" id="160" name="Google Shape;160;g34a87a8bb18_1_131" title="Engineering.Space Hazards Activities Our Ideas Poster blank template.pptx_Page_11.png"/>
          <p:cNvPicPr preferRelativeResize="0"/>
          <p:nvPr/>
        </p:nvPicPr>
        <p:blipFill rotWithShape="1">
          <a:blip r:embed="rId7">
            <a:alphaModFix/>
          </a:blip>
          <a:srcRect b="0" l="0" r="0" t="0"/>
          <a:stretch/>
        </p:blipFill>
        <p:spPr>
          <a:xfrm>
            <a:off x="415995" y="4335575"/>
            <a:ext cx="1214449" cy="938711"/>
          </a:xfrm>
          <a:prstGeom prst="rect">
            <a:avLst/>
          </a:prstGeom>
          <a:noFill/>
          <a:ln>
            <a:noFill/>
          </a:ln>
        </p:spPr>
      </p:pic>
      <p:pic>
        <p:nvPicPr>
          <p:cNvPr descr="Image showing &quot;Constraints&quot; and &quot;Limitations on a design&quot; with an icon of a money bag, hand, and warning symbol.&#10;&#10;In the bottom right is RSG-Level Up!&quot;&#10;" id="161" name="Google Shape;161;g34a87a8bb18_1_131"/>
          <p:cNvPicPr preferRelativeResize="0"/>
          <p:nvPr/>
        </p:nvPicPr>
        <p:blipFill rotWithShape="1">
          <a:blip r:embed="rId8">
            <a:alphaModFix/>
          </a:blip>
          <a:srcRect b="0" l="0" r="0" t="0"/>
          <a:stretch/>
        </p:blipFill>
        <p:spPr>
          <a:xfrm>
            <a:off x="1756220" y="4335213"/>
            <a:ext cx="1214449" cy="938711"/>
          </a:xfrm>
          <a:prstGeom prst="rect">
            <a:avLst/>
          </a:prstGeom>
          <a:noFill/>
          <a:ln>
            <a:noFill/>
          </a:ln>
        </p:spPr>
      </p:pic>
      <p:pic>
        <p:nvPicPr>
          <p:cNvPr descr="Transcribed text: Tradeoff - a compromise engineers make to balance competing design requirements &#10;&#10;In the bottom right is RSG-Level Up!&quot;" id="162" name="Google Shape;162;g34a87a8bb18_1_131" title="Engineering.Space Hazards Activities Our Ideas Poster blank template.pptx_Page_13.png"/>
          <p:cNvPicPr preferRelativeResize="0"/>
          <p:nvPr/>
        </p:nvPicPr>
        <p:blipFill rotWithShape="1">
          <a:blip r:embed="rId9">
            <a:alphaModFix/>
          </a:blip>
          <a:srcRect b="0" l="0" r="0" t="0"/>
          <a:stretch/>
        </p:blipFill>
        <p:spPr>
          <a:xfrm>
            <a:off x="408370" y="5346213"/>
            <a:ext cx="1214449" cy="938711"/>
          </a:xfrm>
          <a:prstGeom prst="rect">
            <a:avLst/>
          </a:prstGeom>
          <a:noFill/>
          <a:ln>
            <a:noFill/>
          </a:ln>
        </p:spPr>
      </p:pic>
      <p:pic>
        <p:nvPicPr>
          <p:cNvPr descr="Transcribed header text: Engineer&#10;&#10;Image of icons for pencil, ruler and gear.&#10;&#10;Transcribed &quot;written&quot; text:&#10;&#10;- Design things to solve problems&#10;- Build things&#10;&#10;In the bottom right are the letters &quot;RSG&quot;&#10;" id="163" name="Google Shape;163;g34a87a8bb18_1_131"/>
          <p:cNvPicPr preferRelativeResize="0"/>
          <p:nvPr/>
        </p:nvPicPr>
        <p:blipFill rotWithShape="1">
          <a:blip r:embed="rId10">
            <a:alphaModFix/>
          </a:blip>
          <a:srcRect b="0" l="0" r="0" t="0"/>
          <a:stretch/>
        </p:blipFill>
        <p:spPr>
          <a:xfrm>
            <a:off x="1752413" y="5345198"/>
            <a:ext cx="1214449" cy="938130"/>
          </a:xfrm>
          <a:prstGeom prst="rect">
            <a:avLst/>
          </a:prstGeom>
          <a:noFill/>
          <a:ln>
            <a:noFill/>
          </a:ln>
        </p:spPr>
      </p:pic>
      <p:pic>
        <p:nvPicPr>
          <p:cNvPr descr="Illustration of a spacecraft and text about designing protection against space trash.&#10;&#10;Transcribed Header Text:&#10;&#10;How can we design ways to protect the spacecraft against space trash?&#10;&#10;Transcribed &quot;written&quot; text:&#10;&#10;- Stack lays of materials&#10;- We can fold materials like index cards to be more absorbent.&#10;- When the materials absorb energy they protect the spacecraft.&#10;&#10;In the bottom right are the letters &quot;RSG&quot;" id="164" name="Google Shape;164;g34a87a8bb18_1_131" title="Engineering.Space Hazards Activities Our Ideas Poster blank template.pptx_Page_14.png"/>
          <p:cNvPicPr preferRelativeResize="0"/>
          <p:nvPr/>
        </p:nvPicPr>
        <p:blipFill rotWithShape="1">
          <a:blip r:embed="rId11">
            <a:alphaModFix/>
          </a:blip>
          <a:srcRect b="0" l="0" r="0" t="0"/>
          <a:stretch/>
        </p:blipFill>
        <p:spPr>
          <a:xfrm>
            <a:off x="408370" y="6356875"/>
            <a:ext cx="1214449" cy="938711"/>
          </a:xfrm>
          <a:prstGeom prst="rect">
            <a:avLst/>
          </a:prstGeom>
          <a:noFill/>
          <a:ln>
            <a:noFill/>
          </a:ln>
        </p:spPr>
      </p:pic>
      <p:pic>
        <p:nvPicPr>
          <p:cNvPr descr="Transcribed header: Technology&#10;&#10;Transcribed &quot;written&quot; text:&#10;&#10;- The solution to the problem.&#10;- Material to protect a spacecraft&#10;- Spacecrafts built safely to bring astronauts home.&#10;- writing utensils&#10;- bikes&#10;&#10;In the bottom right are the letters &quot;RSG&quot;" id="165" name="Google Shape;165;g34a87a8bb18_1_131"/>
          <p:cNvPicPr preferRelativeResize="0"/>
          <p:nvPr/>
        </p:nvPicPr>
        <p:blipFill rotWithShape="1">
          <a:blip r:embed="rId12">
            <a:alphaModFix/>
          </a:blip>
          <a:srcRect b="0" l="0" r="0" t="0"/>
          <a:stretch/>
        </p:blipFill>
        <p:spPr>
          <a:xfrm>
            <a:off x="1752408" y="6354817"/>
            <a:ext cx="1214449" cy="938759"/>
          </a:xfrm>
          <a:prstGeom prst="rect">
            <a:avLst/>
          </a:prstGeom>
          <a:noFill/>
          <a:ln>
            <a:noFill/>
          </a:ln>
        </p:spPr>
      </p:pic>
      <p:sp>
        <p:nvSpPr>
          <p:cNvPr descr="decorative border" id="166" name="Google Shape;166;g34a87a8bb18_1_131"/>
          <p:cNvSpPr/>
          <p:nvPr/>
        </p:nvSpPr>
        <p:spPr>
          <a:xfrm>
            <a:off x="3172647" y="1439353"/>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Transcribed text:&#10;How can we design space gloves that protect astronauts from space hazards on the Moon, Mars, or asteroids?&#10;&#10;In the bottom right is &quot;Adventure 1&quot;" id="167" name="Google Shape;167;g34a87a8bb18_1_131" title="Engineering.Space Hazards Activities Our Ideas Poster blank template.pptx_Page_20.png"/>
          <p:cNvPicPr preferRelativeResize="0"/>
          <p:nvPr/>
        </p:nvPicPr>
        <p:blipFill rotWithShape="1">
          <a:blip r:embed="rId13">
            <a:alphaModFix/>
          </a:blip>
          <a:srcRect b="0" l="0" r="0" t="0"/>
          <a:stretch/>
        </p:blipFill>
        <p:spPr>
          <a:xfrm>
            <a:off x="4724266" y="1304493"/>
            <a:ext cx="1214474" cy="938751"/>
          </a:xfrm>
          <a:prstGeom prst="rect">
            <a:avLst/>
          </a:prstGeom>
          <a:noFill/>
          <a:ln>
            <a:noFill/>
          </a:ln>
        </p:spPr>
      </p:pic>
      <p:pic>
        <p:nvPicPr>
          <p:cNvPr descr="On the left side of the text, there is a yellow and black radioactive hazard symbol.&#10;&#10;Transcribed Text:&#10;&#10;&quot;Why is it important to make hazards safer?&#10;&#10;Create safe environment for astronauts&#10;To keep everyone safe&#10;So nobody gets hurt&#10;To live 'BLE Best life ever!'&#10;Survival&#10;Communities can continue to live&#10;&#10;In the bottom right is &quot;Adventure 1&quot;" id="168" name="Google Shape;168;g34a87a8bb18_1_131"/>
          <p:cNvPicPr preferRelativeResize="0"/>
          <p:nvPr/>
        </p:nvPicPr>
        <p:blipFill rotWithShape="1">
          <a:blip r:embed="rId14">
            <a:alphaModFix/>
          </a:blip>
          <a:srcRect b="0" l="0" r="0" t="0"/>
          <a:stretch/>
        </p:blipFill>
        <p:spPr>
          <a:xfrm>
            <a:off x="3426307" y="2314875"/>
            <a:ext cx="1214449" cy="938711"/>
          </a:xfrm>
          <a:prstGeom prst="rect">
            <a:avLst/>
          </a:prstGeom>
          <a:noFill/>
          <a:ln>
            <a:noFill/>
          </a:ln>
        </p:spPr>
      </p:pic>
      <p:pic>
        <p:nvPicPr>
          <p:cNvPr descr="Transcribed text:&#10;&#10;Add learner's index cards here&#10;&#10;In the bottom right is &quot;Adventure 1.&quot;" id="169" name="Google Shape;169;g34a87a8bb18_1_131" title="Engineering.Space Hazards Activities Our Ideas Poster blank template.pptx_Page_18.png"/>
          <p:cNvPicPr preferRelativeResize="0"/>
          <p:nvPr/>
        </p:nvPicPr>
        <p:blipFill rotWithShape="1">
          <a:blip r:embed="rId15">
            <a:alphaModFix/>
          </a:blip>
          <a:srcRect b="0" l="0" r="0" t="0"/>
          <a:stretch/>
        </p:blipFill>
        <p:spPr>
          <a:xfrm>
            <a:off x="4724274" y="2314871"/>
            <a:ext cx="1214449" cy="938711"/>
          </a:xfrm>
          <a:prstGeom prst="rect">
            <a:avLst/>
          </a:prstGeom>
          <a:noFill/>
          <a:ln>
            <a:noFill/>
          </a:ln>
        </p:spPr>
      </p:pic>
      <p:pic>
        <p:nvPicPr>
          <p:cNvPr descr="The image features a white background with a large black exclamation mark inside a black-outlined caution triangle on the left side. To the right of the triangle, the word &quot;Hazard&quot; is printed in bold, black text at the top. Below in blue text are descriptive words and phrases: &quot;-Danger,&quot; &quot;-Not Safe,&quot; &quot;-Something that will harm me,&quot; and &quot;-Yeeyá.&quot; The bottom right corner has the small text &quot;Activity 2.&quot; The image has rounded corners." id="170" name="Google Shape;170;g34a87a8bb18_1_131"/>
          <p:cNvPicPr preferRelativeResize="0"/>
          <p:nvPr/>
        </p:nvPicPr>
        <p:blipFill rotWithShape="1">
          <a:blip r:embed="rId16">
            <a:alphaModFix/>
          </a:blip>
          <a:srcRect b="0" l="0" r="0" t="0"/>
          <a:stretch/>
        </p:blipFill>
        <p:spPr>
          <a:xfrm>
            <a:off x="6022250" y="2315021"/>
            <a:ext cx="1214451" cy="938424"/>
          </a:xfrm>
          <a:prstGeom prst="rect">
            <a:avLst/>
          </a:prstGeom>
          <a:noFill/>
          <a:ln>
            <a:noFill/>
          </a:ln>
        </p:spPr>
      </p:pic>
      <p:pic>
        <p:nvPicPr>
          <p:cNvPr descr="The image features a white background with text and a variety of glove types pictured. At the top center, bold black text poses the question, &quot;Which gloves work best for everyday tasks?&quot; Below the text, there are images of different types of gloves arranged in pairs. On the left, a pair of navy blue rubber gloves is displayed above a pair of yellow rubber gloves. Beneath these is an image of a hand wearing a transparent disposable glove. On the right side, there are three pairs of gloves stacked vertically: brown work gloves, red oven mitts, and white garden gloves. Each glove type is distinct in color and texture, representing various uses. In the bottom right corner of the image, small text reads &quot;Activity 2.&quot;" id="171" name="Google Shape;171;g34a87a8bb18_1_131" title="Engineering.Space Hazards Activities Our Ideas Poster blank template.pptx_Page_21.png"/>
          <p:cNvPicPr preferRelativeResize="0"/>
          <p:nvPr/>
        </p:nvPicPr>
        <p:blipFill rotWithShape="1">
          <a:blip r:embed="rId17">
            <a:alphaModFix/>
          </a:blip>
          <a:srcRect b="0" l="0" r="0" t="0"/>
          <a:stretch/>
        </p:blipFill>
        <p:spPr>
          <a:xfrm>
            <a:off x="3435525" y="3328726"/>
            <a:ext cx="1214450" cy="931688"/>
          </a:xfrm>
          <a:prstGeom prst="rect">
            <a:avLst/>
          </a:prstGeom>
          <a:noFill/>
          <a:ln>
            <a:noFill/>
          </a:ln>
        </p:spPr>
      </p:pic>
      <p:pic>
        <p:nvPicPr>
          <p:cNvPr descr="Transcribed header text: Materials&#10;&#10;Transcribed &quot;written&quot; text:&#10;- the thing that makes up stuff&#10;- natural materials&#10; - man-made materials" id="172" name="Google Shape;172;g34a87a8bb18_1_131"/>
          <p:cNvPicPr preferRelativeResize="0"/>
          <p:nvPr/>
        </p:nvPicPr>
        <p:blipFill rotWithShape="1">
          <a:blip r:embed="rId18">
            <a:alphaModFix/>
          </a:blip>
          <a:srcRect b="0" l="0" r="0" t="0"/>
          <a:stretch/>
        </p:blipFill>
        <p:spPr>
          <a:xfrm>
            <a:off x="4724449" y="3325200"/>
            <a:ext cx="1214100" cy="938438"/>
          </a:xfrm>
          <a:prstGeom prst="rect">
            <a:avLst/>
          </a:prstGeom>
          <a:noFill/>
          <a:ln>
            <a:noFill/>
          </a:ln>
        </p:spPr>
      </p:pic>
      <p:pic>
        <p:nvPicPr>
          <p:cNvPr descr="The image is a table with rounded corners titled &quot;Testing Results.&quot; It contains four columns labeled as &quot;Material,&quot; &quot;Cold Test,&quot; &quot;Impact Test,&quot; and &quot;Dust Test.&quot; The &quot;Material&quot; column lists several items in descending order: None, Cheesecloth, cotton balls, craft foam, felt, foil, sponges, straws, and transparency. The other three columns are blank, presumably for recording test results. Below the table, a note reads “not good,” “good,” or “great.” In the bottom right corner, it mentions “Activity 3, 4, &amp; 5.&quot;" id="173" name="Google Shape;173;g34a87a8bb18_1_131" title="Engineering.Space Hazards Activities Our Ideas Poster blank template.pptx_Page_23.png"/>
          <p:cNvPicPr preferRelativeResize="0"/>
          <p:nvPr/>
        </p:nvPicPr>
        <p:blipFill rotWithShape="1">
          <a:blip r:embed="rId19">
            <a:alphaModFix/>
          </a:blip>
          <a:srcRect b="0" l="0" r="0" t="0"/>
          <a:stretch/>
        </p:blipFill>
        <p:spPr>
          <a:xfrm>
            <a:off x="6013024" y="3328725"/>
            <a:ext cx="1214100" cy="938438"/>
          </a:xfrm>
          <a:prstGeom prst="rect">
            <a:avLst/>
          </a:prstGeom>
          <a:noFill/>
          <a:ln>
            <a:noFill/>
          </a:ln>
        </p:spPr>
      </p:pic>
      <p:pic>
        <p:nvPicPr>
          <p:cNvPr descr="Transcribed text:&#10;&#10;Which materials are good at protecting against cold?&#10;&#10;Activity 3" id="174" name="Google Shape;174;g34a87a8bb18_1_131"/>
          <p:cNvPicPr preferRelativeResize="0"/>
          <p:nvPr/>
        </p:nvPicPr>
        <p:blipFill rotWithShape="1">
          <a:blip r:embed="rId20">
            <a:alphaModFix/>
          </a:blip>
          <a:srcRect b="0" l="0" r="0" t="0"/>
          <a:stretch/>
        </p:blipFill>
        <p:spPr>
          <a:xfrm>
            <a:off x="4045312" y="4335275"/>
            <a:ext cx="1214100" cy="938438"/>
          </a:xfrm>
          <a:prstGeom prst="rect">
            <a:avLst/>
          </a:prstGeom>
          <a:noFill/>
          <a:ln>
            <a:noFill/>
          </a:ln>
        </p:spPr>
      </p:pic>
      <p:pic>
        <p:nvPicPr>
          <p:cNvPr descr="The image is a rectangular educational graphic with a white background and rounded corners. Centered at the top is the word &quot;Temperature&quot; in bold, black text. Below it, the text reads: &quot;A measure of how hot or cold something is.&quot; To the right of this text is a stylized illustration showing two halves. The left half is red, depicting a sun and clouds, symbolizing heat, with a thermometer showing high temperature. The right half is blue, with snowflakes, symbolizing cold, with a thermometer showing low temperature. At the bottom right corner, it says &quot;Activity 3&quot; in small black text." id="175" name="Google Shape;175;g34a87a8bb18_1_131" title="Engineering.Space Hazards Activities Our Ideas Poster blank template.pptx_Page_25.png"/>
          <p:cNvPicPr preferRelativeResize="0"/>
          <p:nvPr/>
        </p:nvPicPr>
        <p:blipFill rotWithShape="1">
          <a:blip r:embed="rId21">
            <a:alphaModFix/>
          </a:blip>
          <a:srcRect b="0" l="0" r="0" t="0"/>
          <a:stretch/>
        </p:blipFill>
        <p:spPr>
          <a:xfrm>
            <a:off x="5418299" y="4342450"/>
            <a:ext cx="1214100" cy="938438"/>
          </a:xfrm>
          <a:prstGeom prst="rect">
            <a:avLst/>
          </a:prstGeom>
          <a:noFill/>
          <a:ln>
            <a:noFill/>
          </a:ln>
        </p:spPr>
      </p:pic>
      <p:pic>
        <p:nvPicPr>
          <p:cNvPr descr="Transcribed text:&#10;&#10;Which materials are good at protecting against damage from heavy moving objects?&#10;&#10;Activity 4" id="176" name="Google Shape;176;g34a87a8bb18_1_131"/>
          <p:cNvPicPr preferRelativeResize="0"/>
          <p:nvPr/>
        </p:nvPicPr>
        <p:blipFill rotWithShape="1">
          <a:blip r:embed="rId22">
            <a:alphaModFix/>
          </a:blip>
          <a:srcRect b="0" l="0" r="0" t="0"/>
          <a:stretch/>
        </p:blipFill>
        <p:spPr>
          <a:xfrm>
            <a:off x="4045132" y="5345350"/>
            <a:ext cx="1214449" cy="938711"/>
          </a:xfrm>
          <a:prstGeom prst="rect">
            <a:avLst/>
          </a:prstGeom>
          <a:noFill/>
          <a:ln>
            <a:noFill/>
          </a:ln>
        </p:spPr>
      </p:pic>
      <p:pic>
        <p:nvPicPr>
          <p:cNvPr descr="The image features a white rectangular background with rounded corners. In the upper left section, there is a bold, black stick figure symbol representing a crack or break due to an impact, with lines radiating outward to suggest force or pressure. &#10;&#10;Transcribed Text:&#10;&#10;Impact - damage from heavy moving objects &#10;Activity 3" id="177" name="Google Shape;177;g34a87a8bb18_1_131" title="Engineering.Space Hazards Activities Our Ideas Poster blank template.pptx_Page_27.png"/>
          <p:cNvPicPr preferRelativeResize="0"/>
          <p:nvPr/>
        </p:nvPicPr>
        <p:blipFill rotWithShape="1">
          <a:blip r:embed="rId23">
            <a:alphaModFix/>
          </a:blip>
          <a:srcRect b="0" l="0" r="0" t="0"/>
          <a:stretch/>
        </p:blipFill>
        <p:spPr>
          <a:xfrm>
            <a:off x="5418291" y="5356174"/>
            <a:ext cx="1214100" cy="938493"/>
          </a:xfrm>
          <a:prstGeom prst="rect">
            <a:avLst/>
          </a:prstGeom>
          <a:noFill/>
          <a:ln>
            <a:noFill/>
          </a:ln>
        </p:spPr>
      </p:pic>
      <p:sp>
        <p:nvSpPr>
          <p:cNvPr descr="decorative border" id="178" name="Google Shape;178;g34a87a8bb18_1_131"/>
          <p:cNvSpPr/>
          <p:nvPr/>
        </p:nvSpPr>
        <p:spPr>
          <a:xfrm>
            <a:off x="7457684" y="1439353"/>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Transcribed text:&#10;&#10;Which materials are good at protecting against dust? Why?&#10;&#10;Activity 5" id="179" name="Google Shape;179;g34a87a8bb18_1_131"/>
          <p:cNvPicPr preferRelativeResize="0"/>
          <p:nvPr/>
        </p:nvPicPr>
        <p:blipFill rotWithShape="1">
          <a:blip r:embed="rId24">
            <a:alphaModFix/>
          </a:blip>
          <a:srcRect b="0" l="0" r="0" t="0"/>
          <a:stretch/>
        </p:blipFill>
        <p:spPr>
          <a:xfrm>
            <a:off x="7749414" y="1301100"/>
            <a:ext cx="1214474" cy="938743"/>
          </a:xfrm>
          <a:prstGeom prst="rect">
            <a:avLst/>
          </a:prstGeom>
          <a:noFill/>
          <a:ln>
            <a:noFill/>
          </a:ln>
        </p:spPr>
      </p:pic>
      <p:pic>
        <p:nvPicPr>
          <p:cNvPr descr="Blank card&#10;&#10;Activity 6" id="180" name="Google Shape;180;g34a87a8bb18_1_131" title="Engineering.Space Hazards Activities Our Ideas Poster blank template.pptx_Page_29.png"/>
          <p:cNvPicPr preferRelativeResize="0"/>
          <p:nvPr/>
        </p:nvPicPr>
        <p:blipFill rotWithShape="1">
          <a:blip r:embed="rId25">
            <a:alphaModFix/>
          </a:blip>
          <a:srcRect b="0" l="0" r="0" t="0"/>
          <a:stretch/>
        </p:blipFill>
        <p:spPr>
          <a:xfrm>
            <a:off x="7749445" y="2314875"/>
            <a:ext cx="1214449" cy="938711"/>
          </a:xfrm>
          <a:prstGeom prst="rect">
            <a:avLst/>
          </a:prstGeom>
          <a:noFill/>
          <a:ln>
            <a:noFill/>
          </a:ln>
        </p:spPr>
      </p:pic>
      <p:pic>
        <p:nvPicPr>
          <p:cNvPr descr="Transcribed text:&#10;&#10;How can we make our space gloves stronger, easier to use, or more protective?&#10;&#10;Activity 7" id="181" name="Google Shape;181;g34a87a8bb18_1_131"/>
          <p:cNvPicPr preferRelativeResize="0"/>
          <p:nvPr/>
        </p:nvPicPr>
        <p:blipFill rotWithShape="1">
          <a:blip r:embed="rId26">
            <a:alphaModFix/>
          </a:blip>
          <a:srcRect b="0" l="0" r="0" t="0"/>
          <a:stretch/>
        </p:blipFill>
        <p:spPr>
          <a:xfrm>
            <a:off x="7749420" y="3328600"/>
            <a:ext cx="1214449" cy="938711"/>
          </a:xfrm>
          <a:prstGeom prst="rect">
            <a:avLst/>
          </a:prstGeom>
          <a:noFill/>
          <a:ln>
            <a:noFill/>
          </a:ln>
        </p:spPr>
      </p:pic>
      <p:pic>
        <p:nvPicPr>
          <p:cNvPr descr="What design recommendations do we have for space gloves?&#10;&#10;Activity 8" id="182" name="Google Shape;182;g34a87a8bb18_1_131" title="Engineering.Space Hazards Activities Our Ideas Poster blank template.pptx_Page_31.png"/>
          <p:cNvPicPr preferRelativeResize="0"/>
          <p:nvPr/>
        </p:nvPicPr>
        <p:blipFill rotWithShape="1">
          <a:blip r:embed="rId27">
            <a:alphaModFix/>
          </a:blip>
          <a:srcRect b="0" l="0" r="0" t="0"/>
          <a:stretch/>
        </p:blipFill>
        <p:spPr>
          <a:xfrm>
            <a:off x="7749420" y="4342263"/>
            <a:ext cx="1214449" cy="938711"/>
          </a:xfrm>
          <a:prstGeom prst="rect">
            <a:avLst/>
          </a:prstGeom>
          <a:noFill/>
          <a:ln>
            <a:noFill/>
          </a:ln>
        </p:spPr>
      </p:pic>
      <p:pic>
        <p:nvPicPr>
          <p:cNvPr descr="Transcribed text:&#10;&#10;How can we share our space glove designs with others?&#10;&#10;Activity 9" id="183" name="Google Shape;183;g34a87a8bb18_1_131"/>
          <p:cNvPicPr preferRelativeResize="0"/>
          <p:nvPr/>
        </p:nvPicPr>
        <p:blipFill rotWithShape="1">
          <a:blip r:embed="rId28">
            <a:alphaModFix/>
          </a:blip>
          <a:srcRect b="0" l="0" r="0" t="0"/>
          <a:stretch/>
        </p:blipFill>
        <p:spPr>
          <a:xfrm>
            <a:off x="7749420" y="5355950"/>
            <a:ext cx="1214449" cy="93871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88" name="Shape 188"/>
        <p:cNvGrpSpPr/>
        <p:nvPr/>
      </p:nvGrpSpPr>
      <p:grpSpPr>
        <a:xfrm>
          <a:off x="0" y="0"/>
          <a:ext cx="0" cy="0"/>
          <a:chOff x="0" y="0"/>
          <a:chExt cx="0" cy="0"/>
        </a:xfrm>
      </p:grpSpPr>
      <p:sp>
        <p:nvSpPr>
          <p:cNvPr id="189" name="Google Shape;189;g34a87a8bb18_1_142"/>
          <p:cNvSpPr txBox="1"/>
          <p:nvPr/>
        </p:nvSpPr>
        <p:spPr>
          <a:xfrm>
            <a:off x="140827" y="131481"/>
            <a:ext cx="4000800" cy="486600"/>
          </a:xfrm>
          <a:prstGeom prst="rect">
            <a:avLst/>
          </a:prstGeom>
          <a:noFill/>
          <a:ln>
            <a:noFill/>
          </a:ln>
        </p:spPr>
        <p:txBody>
          <a:bodyPr anchorCtr="0" anchor="t" bIns="107275" lIns="107275" spcFirstLastPara="1" rIns="107275" wrap="square" tIns="107275">
            <a:noAutofit/>
          </a:bodyPr>
          <a:lstStyle/>
          <a:p>
            <a:pPr indent="0" lvl="0" marL="0" marR="0" rtl="0" algn="l">
              <a:lnSpc>
                <a:spcPct val="100000"/>
              </a:lnSpc>
              <a:spcBef>
                <a:spcPts val="0"/>
              </a:spcBef>
              <a:spcAft>
                <a:spcPts val="0"/>
              </a:spcAft>
              <a:buClr>
                <a:srgbClr val="000000"/>
              </a:buClr>
              <a:buSzPts val="1100"/>
              <a:buFont typeface="Arial"/>
              <a:buNone/>
            </a:pPr>
            <a:r>
              <a:rPr b="0" i="0" lang="en-US" sz="1600" u="none" cap="none" strike="noStrike">
                <a:solidFill>
                  <a:srgbClr val="000000"/>
                </a:solidFill>
                <a:latin typeface="Raleway SemiBold"/>
                <a:ea typeface="Raleway SemiBold"/>
                <a:cs typeface="Raleway SemiBold"/>
                <a:sym typeface="Raleway SemiBold"/>
              </a:rPr>
              <a:t>Poster Setup (Empty Example)</a:t>
            </a:r>
            <a:endParaRPr b="0" i="0" sz="1600" u="none" cap="none" strike="noStrike">
              <a:solidFill>
                <a:srgbClr val="000000"/>
              </a:solidFill>
              <a:latin typeface="Raleway SemiBold"/>
              <a:ea typeface="Raleway SemiBold"/>
              <a:cs typeface="Raleway SemiBold"/>
              <a:sym typeface="Raleway SemiBold"/>
            </a:endParaRPr>
          </a:p>
        </p:txBody>
      </p:sp>
      <p:sp>
        <p:nvSpPr>
          <p:cNvPr id="190" name="Google Shape;190;g34a87a8bb18_1_142"/>
          <p:cNvSpPr txBox="1"/>
          <p:nvPr/>
        </p:nvSpPr>
        <p:spPr>
          <a:xfrm>
            <a:off x="3331115" y="131475"/>
            <a:ext cx="4000800" cy="486600"/>
          </a:xfrm>
          <a:prstGeom prst="rect">
            <a:avLst/>
          </a:prstGeom>
          <a:noFill/>
          <a:ln>
            <a:noFill/>
          </a:ln>
        </p:spPr>
        <p:txBody>
          <a:bodyPr anchorCtr="0" anchor="t"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 Our Ideas about Space Hazards</a:t>
            </a:r>
            <a:endParaRPr b="0" i="0" sz="1600" u="none" cap="none" strike="noStrike">
              <a:solidFill>
                <a:srgbClr val="000000"/>
              </a:solidFill>
              <a:latin typeface="Raleway SemiBold"/>
              <a:ea typeface="Raleway SemiBold"/>
              <a:cs typeface="Raleway SemiBold"/>
              <a:sym typeface="Raleway SemiBold"/>
            </a:endParaRPr>
          </a:p>
          <a:p>
            <a:pPr indent="0" lvl="0" marL="0" marR="0" rtl="0" algn="ctr">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Raleway SemiBold"/>
                <a:ea typeface="Raleway SemiBold"/>
                <a:cs typeface="Raleway SemiBold"/>
                <a:sym typeface="Raleway SemiBold"/>
              </a:rPr>
              <a:t>Engineering</a:t>
            </a:r>
            <a:endParaRPr b="0" i="0" sz="1600" u="none" cap="none" strike="noStrike">
              <a:solidFill>
                <a:srgbClr val="000000"/>
              </a:solidFill>
              <a:latin typeface="Raleway SemiBold"/>
              <a:ea typeface="Raleway SemiBold"/>
              <a:cs typeface="Raleway SemiBold"/>
              <a:sym typeface="Raleway SemiBold"/>
            </a:endParaRPr>
          </a:p>
        </p:txBody>
      </p:sp>
      <p:pic>
        <p:nvPicPr>
          <p:cNvPr descr="Illustration of space station&#10;&#10;Transcribed Header Text:&#10;&#10;&quot;How does space trash damage spacecraft and can we design ways to protect against it?&#10;&#10;In the bottom right are the letters &quot;RSG&quot;" id="191" name="Google Shape;191;g34a87a8bb18_1_142"/>
          <p:cNvPicPr preferRelativeResize="0"/>
          <p:nvPr/>
        </p:nvPicPr>
        <p:blipFill rotWithShape="1">
          <a:blip r:embed="rId3">
            <a:alphaModFix/>
          </a:blip>
          <a:srcRect b="0" l="0" r="0" t="0"/>
          <a:stretch/>
        </p:blipFill>
        <p:spPr>
          <a:xfrm>
            <a:off x="937222" y="958048"/>
            <a:ext cx="1214479" cy="938727"/>
          </a:xfrm>
          <a:prstGeom prst="rect">
            <a:avLst/>
          </a:prstGeom>
          <a:noFill/>
          <a:ln>
            <a:noFill/>
          </a:ln>
        </p:spPr>
      </p:pic>
      <p:pic>
        <p:nvPicPr>
          <p:cNvPr descr="Blank card&#10;&#10;In the bottom right are the letters &quot;RSG&quot;" id="192" name="Google Shape;192;g34a87a8bb18_1_142" title="Engineering.Space Hazards Activities Our Ideas Poster blank template.pptx (1)_Page_09.png"/>
          <p:cNvPicPr preferRelativeResize="0"/>
          <p:nvPr/>
        </p:nvPicPr>
        <p:blipFill rotWithShape="1">
          <a:blip r:embed="rId4">
            <a:alphaModFix/>
          </a:blip>
          <a:srcRect b="0" l="0" r="0" t="0"/>
          <a:stretch/>
        </p:blipFill>
        <p:spPr>
          <a:xfrm>
            <a:off x="262375" y="1966574"/>
            <a:ext cx="1132698" cy="875518"/>
          </a:xfrm>
          <a:prstGeom prst="rect">
            <a:avLst/>
          </a:prstGeom>
          <a:noFill/>
          <a:ln>
            <a:noFill/>
          </a:ln>
        </p:spPr>
      </p:pic>
      <p:pic>
        <p:nvPicPr>
          <p:cNvPr descr="Blank card&#10;&#10;In the bottom right are the letters &quot;RSG&quot;" id="193" name="Google Shape;193;g34a87a8bb18_1_142"/>
          <p:cNvPicPr preferRelativeResize="0"/>
          <p:nvPr/>
        </p:nvPicPr>
        <p:blipFill rotWithShape="1">
          <a:blip r:embed="rId4">
            <a:alphaModFix/>
          </a:blip>
          <a:srcRect b="0" l="0" r="0" t="0"/>
          <a:stretch/>
        </p:blipFill>
        <p:spPr>
          <a:xfrm>
            <a:off x="1574875" y="1966574"/>
            <a:ext cx="1132698" cy="875522"/>
          </a:xfrm>
          <a:prstGeom prst="rect">
            <a:avLst/>
          </a:prstGeom>
          <a:noFill/>
          <a:ln>
            <a:noFill/>
          </a:ln>
        </p:spPr>
      </p:pic>
      <p:pic>
        <p:nvPicPr>
          <p:cNvPr descr="Transcribed text: Scientist&#10;&#10;In the bottom right are the letters &quot;RSG&quot;" id="194" name="Google Shape;194;g34a87a8bb18_1_142" title="Engineering.Space Hazards Activities Our Ideas Poster blank template.pptx (1)_Page_10.png"/>
          <p:cNvPicPr preferRelativeResize="0"/>
          <p:nvPr/>
        </p:nvPicPr>
        <p:blipFill rotWithShape="1">
          <a:blip r:embed="rId5">
            <a:alphaModFix/>
          </a:blip>
          <a:srcRect b="0" l="0" r="0" t="0"/>
          <a:stretch/>
        </p:blipFill>
        <p:spPr>
          <a:xfrm>
            <a:off x="978113" y="2995288"/>
            <a:ext cx="1132698" cy="875518"/>
          </a:xfrm>
          <a:prstGeom prst="rect">
            <a:avLst/>
          </a:prstGeom>
          <a:noFill/>
          <a:ln>
            <a:noFill/>
          </a:ln>
        </p:spPr>
      </p:pic>
      <p:pic>
        <p:nvPicPr>
          <p:cNvPr descr="Image with the word &quot;Criteria&quot; and a checklist graphic underneath.&#10;&#10;In the bottom right are the letters &quot;RSG&quot;" id="195" name="Google Shape;195;g34a87a8bb18_1_142"/>
          <p:cNvPicPr preferRelativeResize="0"/>
          <p:nvPr/>
        </p:nvPicPr>
        <p:blipFill rotWithShape="1">
          <a:blip r:embed="rId6">
            <a:alphaModFix/>
          </a:blip>
          <a:srcRect b="0" l="0" r="0" t="0"/>
          <a:stretch/>
        </p:blipFill>
        <p:spPr>
          <a:xfrm>
            <a:off x="304525" y="4024000"/>
            <a:ext cx="1132698" cy="875510"/>
          </a:xfrm>
          <a:prstGeom prst="rect">
            <a:avLst/>
          </a:prstGeom>
          <a:noFill/>
          <a:ln>
            <a:noFill/>
          </a:ln>
        </p:spPr>
      </p:pic>
      <p:pic>
        <p:nvPicPr>
          <p:cNvPr descr="Image showing &quot;Constraints&quot; and &quot;Limitations on a design&quot; with an icon of a money bag, hand, and warning symbol.&#10;&#10;In the bottom right are the letters &quot;RSG&quot;" id="196" name="Google Shape;196;g34a87a8bb18_1_142" title="Engineering.Space Hazards Activities Our Ideas Poster blank template.pptx (1)_Page_12.png"/>
          <p:cNvPicPr preferRelativeResize="0"/>
          <p:nvPr/>
        </p:nvPicPr>
        <p:blipFill rotWithShape="1">
          <a:blip r:embed="rId7">
            <a:alphaModFix/>
          </a:blip>
          <a:srcRect b="0" l="0" r="0" t="0"/>
          <a:stretch/>
        </p:blipFill>
        <p:spPr>
          <a:xfrm>
            <a:off x="1555101" y="4024001"/>
            <a:ext cx="1132718" cy="875545"/>
          </a:xfrm>
          <a:prstGeom prst="rect">
            <a:avLst/>
          </a:prstGeom>
          <a:noFill/>
          <a:ln>
            <a:noFill/>
          </a:ln>
        </p:spPr>
      </p:pic>
      <p:pic>
        <p:nvPicPr>
          <p:cNvPr descr="Transcribed text: Tradeoff - a compromise engineers make to balance competing design requirements &#10;&#10;In the bottom right are the letters &quot;RSG&quot;" id="197" name="Google Shape;197;g34a87a8bb18_1_142"/>
          <p:cNvPicPr preferRelativeResize="0"/>
          <p:nvPr/>
        </p:nvPicPr>
        <p:blipFill rotWithShape="1">
          <a:blip r:embed="rId8">
            <a:alphaModFix/>
          </a:blip>
          <a:srcRect b="0" l="0" r="0" t="0"/>
          <a:stretch/>
        </p:blipFill>
        <p:spPr>
          <a:xfrm>
            <a:off x="301638" y="5052692"/>
            <a:ext cx="1132718" cy="875545"/>
          </a:xfrm>
          <a:prstGeom prst="rect">
            <a:avLst/>
          </a:prstGeom>
          <a:noFill/>
          <a:ln>
            <a:noFill/>
          </a:ln>
        </p:spPr>
      </p:pic>
      <p:pic>
        <p:nvPicPr>
          <p:cNvPr descr="Transcribed text: Engineer&#10;&#10;In the bottom right are the letters &quot;RSG&quot;" id="198" name="Google Shape;198;g34a87a8bb18_1_142" title="Engineering.Space Hazards Activities Our Ideas Poster blank template.pptx (1)_Page_15.png"/>
          <p:cNvPicPr preferRelativeResize="0"/>
          <p:nvPr/>
        </p:nvPicPr>
        <p:blipFill rotWithShape="1">
          <a:blip r:embed="rId9">
            <a:alphaModFix/>
          </a:blip>
          <a:srcRect b="0" l="0" r="0" t="0"/>
          <a:stretch/>
        </p:blipFill>
        <p:spPr>
          <a:xfrm>
            <a:off x="1559575" y="5052750"/>
            <a:ext cx="1132723" cy="875561"/>
          </a:xfrm>
          <a:prstGeom prst="rect">
            <a:avLst/>
          </a:prstGeom>
          <a:noFill/>
          <a:ln>
            <a:noFill/>
          </a:ln>
        </p:spPr>
      </p:pic>
      <p:pic>
        <p:nvPicPr>
          <p:cNvPr descr="Illustration of a spacecraft and text about designing protection against space trash.&#10;&#10;Transcribed Text:&#10;&#10;How can we design ways to protect the spacecraft against space trash?&#10;&#10;In the bottom right are the letters &quot;RSG&quot;" id="199" name="Google Shape;199;g34a87a8bb18_1_142"/>
          <p:cNvPicPr preferRelativeResize="0"/>
          <p:nvPr/>
        </p:nvPicPr>
        <p:blipFill rotWithShape="1">
          <a:blip r:embed="rId10">
            <a:alphaModFix/>
          </a:blip>
          <a:srcRect b="0" l="0" r="0" t="0"/>
          <a:stretch/>
        </p:blipFill>
        <p:spPr>
          <a:xfrm>
            <a:off x="301638" y="6011707"/>
            <a:ext cx="1132718" cy="875545"/>
          </a:xfrm>
          <a:prstGeom prst="rect">
            <a:avLst/>
          </a:prstGeom>
          <a:noFill/>
          <a:ln>
            <a:noFill/>
          </a:ln>
        </p:spPr>
      </p:pic>
      <p:pic>
        <p:nvPicPr>
          <p:cNvPr descr="Transcribed text: Technology&#10;&#10;In the bottom right are the letters &quot;RSG&quot;" id="200" name="Google Shape;200;g34a87a8bb18_1_142" title="Engineering.Space Hazards Activities Our Ideas Poster blank template.pptx (1)_Page_16.png"/>
          <p:cNvPicPr preferRelativeResize="0"/>
          <p:nvPr/>
        </p:nvPicPr>
        <p:blipFill rotWithShape="1">
          <a:blip r:embed="rId11">
            <a:alphaModFix/>
          </a:blip>
          <a:srcRect b="0" l="0" r="0" t="0"/>
          <a:stretch/>
        </p:blipFill>
        <p:spPr>
          <a:xfrm>
            <a:off x="1555125" y="6011724"/>
            <a:ext cx="1132677" cy="875494"/>
          </a:xfrm>
          <a:prstGeom prst="rect">
            <a:avLst/>
          </a:prstGeom>
          <a:noFill/>
          <a:ln>
            <a:noFill/>
          </a:ln>
        </p:spPr>
      </p:pic>
      <p:sp>
        <p:nvSpPr>
          <p:cNvPr id="201" name="Google Shape;201;g34a87a8bb18_1_142"/>
          <p:cNvSpPr/>
          <p:nvPr/>
        </p:nvSpPr>
        <p:spPr>
          <a:xfrm>
            <a:off x="3172647" y="1591753"/>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Transcribed text:&#10;How can we design space gloves that protect astronauts from space hazards on the Moon, Mars, or asteroids?&#10;&#10;In the bottom right is &quot;Adventure 1&quot;" id="202" name="Google Shape;202;g34a87a8bb18_1_142"/>
          <p:cNvPicPr preferRelativeResize="0"/>
          <p:nvPr/>
        </p:nvPicPr>
        <p:blipFill rotWithShape="1">
          <a:blip r:embed="rId12">
            <a:alphaModFix/>
          </a:blip>
          <a:srcRect b="0" l="0" r="0" t="0"/>
          <a:stretch/>
        </p:blipFill>
        <p:spPr>
          <a:xfrm>
            <a:off x="4724449" y="959900"/>
            <a:ext cx="1214126" cy="938462"/>
          </a:xfrm>
          <a:prstGeom prst="rect">
            <a:avLst/>
          </a:prstGeom>
          <a:noFill/>
          <a:ln>
            <a:noFill/>
          </a:ln>
        </p:spPr>
      </p:pic>
      <p:pic>
        <p:nvPicPr>
          <p:cNvPr descr="Transcribed Text:&#10;&#10;&quot;Why is it important to make hazards safer?" id="203" name="Google Shape;203;g34a87a8bb18_1_142" title="Engineering.Space Hazards Activities Our Ideas Poster blank template.pptx (1)_Page_17.png"/>
          <p:cNvPicPr preferRelativeResize="0"/>
          <p:nvPr/>
        </p:nvPicPr>
        <p:blipFill rotWithShape="1">
          <a:blip r:embed="rId13">
            <a:alphaModFix/>
          </a:blip>
          <a:srcRect b="0" l="0" r="0" t="0"/>
          <a:stretch/>
        </p:blipFill>
        <p:spPr>
          <a:xfrm>
            <a:off x="3416037" y="1935113"/>
            <a:ext cx="1214126" cy="938462"/>
          </a:xfrm>
          <a:prstGeom prst="rect">
            <a:avLst/>
          </a:prstGeom>
          <a:noFill/>
          <a:ln>
            <a:noFill/>
          </a:ln>
        </p:spPr>
      </p:pic>
      <p:pic>
        <p:nvPicPr>
          <p:cNvPr descr="Transcribed text:&#10;&#10;Add learner's index cards here&#10;&#10;In the bottom right is &quot;Adventure 1.&quot;" id="204" name="Google Shape;204;g34a87a8bb18_1_142"/>
          <p:cNvPicPr preferRelativeResize="0"/>
          <p:nvPr/>
        </p:nvPicPr>
        <p:blipFill rotWithShape="1">
          <a:blip r:embed="rId14">
            <a:alphaModFix/>
          </a:blip>
          <a:srcRect b="0" l="0" r="0" t="0"/>
          <a:stretch/>
        </p:blipFill>
        <p:spPr>
          <a:xfrm>
            <a:off x="4724449" y="1935113"/>
            <a:ext cx="1214126" cy="938462"/>
          </a:xfrm>
          <a:prstGeom prst="rect">
            <a:avLst/>
          </a:prstGeom>
          <a:noFill/>
          <a:ln>
            <a:noFill/>
          </a:ln>
        </p:spPr>
      </p:pic>
      <p:pic>
        <p:nvPicPr>
          <p:cNvPr descr="The image features a white background with a large black exclamation mark inside a black-outlined caution triangle on the left side. To the right of the triangle, the word &quot;Hazard&quot; is printed in bold, black text at the top. The bottom right corner has the small text &quot;Activity 2.&quot; " id="205" name="Google Shape;205;g34a87a8bb18_1_142" title="Engineering.Space Hazards Activities Our Ideas Poster blank template.pptx (1)_Page_19.png"/>
          <p:cNvPicPr preferRelativeResize="0"/>
          <p:nvPr/>
        </p:nvPicPr>
        <p:blipFill rotWithShape="1">
          <a:blip r:embed="rId15">
            <a:alphaModFix/>
          </a:blip>
          <a:srcRect b="0" l="0" r="0" t="0"/>
          <a:stretch/>
        </p:blipFill>
        <p:spPr>
          <a:xfrm>
            <a:off x="6032850" y="1935125"/>
            <a:ext cx="1214475" cy="938461"/>
          </a:xfrm>
          <a:prstGeom prst="rect">
            <a:avLst/>
          </a:prstGeom>
          <a:noFill/>
          <a:ln>
            <a:noFill/>
          </a:ln>
        </p:spPr>
      </p:pic>
      <p:pic>
        <p:nvPicPr>
          <p:cNvPr descr="The image features a white background with text and a variety of glove types pictured. At the top center, bold black text poses the question, &quot;Which gloves work best for everyday tasks?&quot; Below the text, there are images of different types of gloves arranged in pairs. On the left, a pair of navy blue rubber gloves is displayed above a pair of yellow rubber gloves. Beneath these is an image of a hand wearing a transparent disposable glove. On the right side, there are three pairs of gloves stacked vertically: brown work gloves, red oven mitts, and white garden gloves. Each glove type is distinct in color and texture, representing various uses. In the bottom right corner of the image, small text reads &quot;Activity 2.&quot;" id="206" name="Google Shape;206;g34a87a8bb18_1_142"/>
          <p:cNvPicPr preferRelativeResize="0"/>
          <p:nvPr/>
        </p:nvPicPr>
        <p:blipFill rotWithShape="1">
          <a:blip r:embed="rId16">
            <a:alphaModFix/>
          </a:blip>
          <a:srcRect b="0" l="0" r="0" t="0"/>
          <a:stretch/>
        </p:blipFill>
        <p:spPr>
          <a:xfrm>
            <a:off x="3415538" y="2927126"/>
            <a:ext cx="1214473" cy="931711"/>
          </a:xfrm>
          <a:prstGeom prst="rect">
            <a:avLst/>
          </a:prstGeom>
          <a:noFill/>
          <a:ln>
            <a:noFill/>
          </a:ln>
        </p:spPr>
      </p:pic>
      <p:pic>
        <p:nvPicPr>
          <p:cNvPr descr="Transcribed text: Materials&#10;&#10;Activity 2" id="207" name="Google Shape;207;g34a87a8bb18_1_142" title="Engineering.Space Hazards Activities Our Ideas Poster blank template.pptx (1)_Page_22.png"/>
          <p:cNvPicPr preferRelativeResize="0"/>
          <p:nvPr/>
        </p:nvPicPr>
        <p:blipFill rotWithShape="1">
          <a:blip r:embed="rId17">
            <a:alphaModFix/>
          </a:blip>
          <a:srcRect b="0" l="0" r="0" t="0"/>
          <a:stretch/>
        </p:blipFill>
        <p:spPr>
          <a:xfrm>
            <a:off x="4724449" y="2923750"/>
            <a:ext cx="1214126" cy="938462"/>
          </a:xfrm>
          <a:prstGeom prst="rect">
            <a:avLst/>
          </a:prstGeom>
          <a:noFill/>
          <a:ln>
            <a:noFill/>
          </a:ln>
        </p:spPr>
      </p:pic>
      <p:pic>
        <p:nvPicPr>
          <p:cNvPr descr="The image is a table with rounded corners titled &quot;Testing Results.&quot; It contains four columns labeled as &quot;Material,&quot; &quot;Cold Test,&quot; &quot;Impact Test,&quot; and &quot;Dust Test.&quot; The &quot;Material&quot; column lists several items in descending order: None, Cheesecloth, cotton balls, craft foam, felt, foil, sponges, straws, and transparency. The other three columns are blank, presumably for recording test results. Below the table, a note reads “not good,” “good,” or “great.” In the bottom right corner, it mentions “Activity 3, 4, &amp; 5.&quot;" id="208" name="Google Shape;208;g34a87a8bb18_1_142"/>
          <p:cNvPicPr preferRelativeResize="0"/>
          <p:nvPr/>
        </p:nvPicPr>
        <p:blipFill rotWithShape="1">
          <a:blip r:embed="rId18">
            <a:alphaModFix/>
          </a:blip>
          <a:srcRect b="0" l="0" r="0" t="0"/>
          <a:stretch/>
        </p:blipFill>
        <p:spPr>
          <a:xfrm>
            <a:off x="6033024" y="2923763"/>
            <a:ext cx="1214126" cy="938462"/>
          </a:xfrm>
          <a:prstGeom prst="rect">
            <a:avLst/>
          </a:prstGeom>
          <a:noFill/>
          <a:ln>
            <a:noFill/>
          </a:ln>
        </p:spPr>
      </p:pic>
      <p:pic>
        <p:nvPicPr>
          <p:cNvPr descr="Transcribed text:&#10;&#10;Which materials are good at protecting against cold?&#10;&#10;Activity 3" id="209" name="Google Shape;209;g34a87a8bb18_1_142"/>
          <p:cNvPicPr preferRelativeResize="0"/>
          <p:nvPr/>
        </p:nvPicPr>
        <p:blipFill rotWithShape="1">
          <a:blip r:embed="rId19">
            <a:alphaModFix/>
          </a:blip>
          <a:srcRect b="0" l="0" r="0" t="0"/>
          <a:stretch/>
        </p:blipFill>
        <p:spPr>
          <a:xfrm>
            <a:off x="4222949" y="4024000"/>
            <a:ext cx="1214126" cy="938462"/>
          </a:xfrm>
          <a:prstGeom prst="rect">
            <a:avLst/>
          </a:prstGeom>
          <a:noFill/>
          <a:ln>
            <a:noFill/>
          </a:ln>
        </p:spPr>
      </p:pic>
      <p:pic>
        <p:nvPicPr>
          <p:cNvPr descr="The image is a rectangular educational graphic with a white background and rounded corners. Centered at the top is the word &quot;Temperature&quot; in bold, black text. Below it, the text reads: &quot;A measure of how hot or cold something is.&quot; To the right of this text is a stylized illustration showing two halves. The left half is red, depicting a sun and clouds, symbolizing heat, with a thermometer showing high temperature. The right half is blue, with snowflakes, symbolizing cold, with a thermometer showing low temperature. At the bottom right corner, it says &quot;Activity 3&quot; in small black text." id="210" name="Google Shape;210;g34a87a8bb18_1_142" title="Engineering.Space Hazards Activities Our Ideas Poster blank template.pptx (1)_Page_25.png"/>
          <p:cNvPicPr preferRelativeResize="0"/>
          <p:nvPr/>
        </p:nvPicPr>
        <p:blipFill rotWithShape="1">
          <a:blip r:embed="rId20">
            <a:alphaModFix/>
          </a:blip>
          <a:srcRect b="0" l="0" r="0" t="0"/>
          <a:stretch/>
        </p:blipFill>
        <p:spPr>
          <a:xfrm>
            <a:off x="5518724" y="4024000"/>
            <a:ext cx="1214126" cy="938462"/>
          </a:xfrm>
          <a:prstGeom prst="rect">
            <a:avLst/>
          </a:prstGeom>
          <a:noFill/>
          <a:ln>
            <a:noFill/>
          </a:ln>
        </p:spPr>
      </p:pic>
      <p:pic>
        <p:nvPicPr>
          <p:cNvPr descr="Transcribed text: Which materials are good at protecting against damage from heavy moving objects?&#10;&#10;Activity 4" id="211" name="Google Shape;211;g34a87a8bb18_1_142"/>
          <p:cNvPicPr preferRelativeResize="0"/>
          <p:nvPr/>
        </p:nvPicPr>
        <p:blipFill rotWithShape="1">
          <a:blip r:embed="rId21">
            <a:alphaModFix/>
          </a:blip>
          <a:srcRect b="0" l="0" r="0" t="0"/>
          <a:stretch/>
        </p:blipFill>
        <p:spPr>
          <a:xfrm>
            <a:off x="4222949" y="5071700"/>
            <a:ext cx="1214126" cy="938462"/>
          </a:xfrm>
          <a:prstGeom prst="rect">
            <a:avLst/>
          </a:prstGeom>
          <a:noFill/>
          <a:ln>
            <a:noFill/>
          </a:ln>
        </p:spPr>
      </p:pic>
      <p:pic>
        <p:nvPicPr>
          <p:cNvPr descr="The image features a white rectangular background with rounded corners. In the upper left section, there is a bold, black stick figure symbol representing a crack or break due to an impact, with lines radiating outward to suggest force or pressure. &#10;&#10;Transcribed Text:&#10;&#10;Impact - damage from heavy moving objects &#10;Activity 3" id="212" name="Google Shape;212;g34a87a8bb18_1_142" title="Engineering.Space Hazards Activities Our Ideas Poster blank template.pptx (1)_Page_27.png"/>
          <p:cNvPicPr preferRelativeResize="0"/>
          <p:nvPr/>
        </p:nvPicPr>
        <p:blipFill rotWithShape="1">
          <a:blip r:embed="rId22">
            <a:alphaModFix/>
          </a:blip>
          <a:srcRect b="0" l="0" r="0" t="0"/>
          <a:stretch/>
        </p:blipFill>
        <p:spPr>
          <a:xfrm>
            <a:off x="5518724" y="5071700"/>
            <a:ext cx="1214126" cy="938462"/>
          </a:xfrm>
          <a:prstGeom prst="rect">
            <a:avLst/>
          </a:prstGeom>
          <a:noFill/>
          <a:ln>
            <a:noFill/>
          </a:ln>
        </p:spPr>
      </p:pic>
      <p:sp>
        <p:nvSpPr>
          <p:cNvPr id="213" name="Google Shape;213;g34a87a8bb18_1_142"/>
          <p:cNvSpPr/>
          <p:nvPr/>
        </p:nvSpPr>
        <p:spPr>
          <a:xfrm>
            <a:off x="7457684" y="1591753"/>
            <a:ext cx="32700" cy="5456400"/>
          </a:xfrm>
          <a:prstGeom prst="rect">
            <a:avLst/>
          </a:prstGeom>
          <a:solidFill>
            <a:srgbClr val="674EA7"/>
          </a:solidFill>
          <a:ln>
            <a:noFill/>
          </a:ln>
        </p:spPr>
        <p:txBody>
          <a:bodyPr anchorCtr="0" anchor="ctr" bIns="107275" lIns="107275" spcFirstLastPara="1" rIns="107275" wrap="square" tIns="107275">
            <a:noAutofit/>
          </a:bodyPr>
          <a:lstStyle/>
          <a:p>
            <a:pPr indent="0" lvl="0" marL="0" marR="0" rtl="0" algn="ctr">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pic>
        <p:nvPicPr>
          <p:cNvPr descr="Transcribed text:&#10;&#10;Which materials are good at protecting against dust? Why?&#10;&#10;Activity 5" id="214" name="Google Shape;214;g34a87a8bb18_1_142"/>
          <p:cNvPicPr preferRelativeResize="0"/>
          <p:nvPr/>
        </p:nvPicPr>
        <p:blipFill rotWithShape="1">
          <a:blip r:embed="rId23">
            <a:alphaModFix/>
          </a:blip>
          <a:srcRect b="0" l="0" r="0" t="0"/>
          <a:stretch/>
        </p:blipFill>
        <p:spPr>
          <a:xfrm>
            <a:off x="8063024" y="958188"/>
            <a:ext cx="1214126" cy="938462"/>
          </a:xfrm>
          <a:prstGeom prst="rect">
            <a:avLst/>
          </a:prstGeom>
          <a:noFill/>
          <a:ln>
            <a:noFill/>
          </a:ln>
        </p:spPr>
      </p:pic>
      <p:pic>
        <p:nvPicPr>
          <p:cNvPr descr="Blank card&#10;&#10;Activity 6" id="215" name="Google Shape;215;g34a87a8bb18_1_142" title="Engineering.Space Hazards Activities Our Ideas Poster blank template.pptx (1)_Page_29.png"/>
          <p:cNvPicPr preferRelativeResize="0"/>
          <p:nvPr/>
        </p:nvPicPr>
        <p:blipFill rotWithShape="1">
          <a:blip r:embed="rId24">
            <a:alphaModFix/>
          </a:blip>
          <a:srcRect b="0" l="0" r="0" t="0"/>
          <a:stretch/>
        </p:blipFill>
        <p:spPr>
          <a:xfrm>
            <a:off x="8063024" y="1966575"/>
            <a:ext cx="1214126" cy="938462"/>
          </a:xfrm>
          <a:prstGeom prst="rect">
            <a:avLst/>
          </a:prstGeom>
          <a:noFill/>
          <a:ln>
            <a:noFill/>
          </a:ln>
        </p:spPr>
      </p:pic>
      <p:pic>
        <p:nvPicPr>
          <p:cNvPr descr="Transcribed text:&#10;&#10;How can we make our space gloves stronger, easier to use, or more protective?&#10;&#10;Activity 7" id="216" name="Google Shape;216;g34a87a8bb18_1_142"/>
          <p:cNvPicPr preferRelativeResize="0"/>
          <p:nvPr/>
        </p:nvPicPr>
        <p:blipFill rotWithShape="1">
          <a:blip r:embed="rId25">
            <a:alphaModFix/>
          </a:blip>
          <a:srcRect b="0" l="0" r="0" t="0"/>
          <a:stretch/>
        </p:blipFill>
        <p:spPr>
          <a:xfrm>
            <a:off x="8063024" y="2974950"/>
            <a:ext cx="1214126" cy="938462"/>
          </a:xfrm>
          <a:prstGeom prst="rect">
            <a:avLst/>
          </a:prstGeom>
          <a:noFill/>
          <a:ln>
            <a:noFill/>
          </a:ln>
        </p:spPr>
      </p:pic>
      <p:pic>
        <p:nvPicPr>
          <p:cNvPr descr="Transcribed text:&#10;&#10;What design recommendations do we have for space gloves?&#10;&#10;Activity 8" id="217" name="Google Shape;217;g34a87a8bb18_1_142" title="Engineering.Space Hazards Activities Our Ideas Poster blank template.pptx (1)_Page_31.png"/>
          <p:cNvPicPr preferRelativeResize="0"/>
          <p:nvPr/>
        </p:nvPicPr>
        <p:blipFill rotWithShape="1">
          <a:blip r:embed="rId26">
            <a:alphaModFix/>
          </a:blip>
          <a:srcRect b="0" l="0" r="0" t="0"/>
          <a:stretch/>
        </p:blipFill>
        <p:spPr>
          <a:xfrm>
            <a:off x="8063024" y="3983325"/>
            <a:ext cx="1214126" cy="938462"/>
          </a:xfrm>
          <a:prstGeom prst="rect">
            <a:avLst/>
          </a:prstGeom>
          <a:noFill/>
          <a:ln>
            <a:noFill/>
          </a:ln>
        </p:spPr>
      </p:pic>
      <p:pic>
        <p:nvPicPr>
          <p:cNvPr descr="Transcribed text:&#10;&#10;How can we share our space glove designs with others?&#10;&#10;Activity 9" id="218" name="Google Shape;218;g34a87a8bb18_1_142"/>
          <p:cNvPicPr preferRelativeResize="0"/>
          <p:nvPr/>
        </p:nvPicPr>
        <p:blipFill rotWithShape="1">
          <a:blip r:embed="rId27">
            <a:alphaModFix/>
          </a:blip>
          <a:srcRect b="0" l="0" r="0" t="0"/>
          <a:stretch/>
        </p:blipFill>
        <p:spPr>
          <a:xfrm>
            <a:off x="8062845" y="5021157"/>
            <a:ext cx="1214474" cy="93872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g3530ec15674_0_365"/>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fontScale="90000"/>
          </a:bodyPr>
          <a:lstStyle/>
          <a:p>
            <a:pPr indent="0" lvl="0" marL="0" rtl="0" algn="ctr">
              <a:lnSpc>
                <a:spcPct val="150000"/>
              </a:lnSpc>
              <a:spcBef>
                <a:spcPts val="0"/>
              </a:spcBef>
              <a:spcAft>
                <a:spcPts val="0"/>
              </a:spcAft>
              <a:buClr>
                <a:schemeClr val="dk1"/>
              </a:buClr>
              <a:buSzPct val="122950"/>
              <a:buFont typeface="Arial"/>
              <a:buNone/>
            </a:pPr>
            <a:r>
              <a:rPr lang="en-US" sz="6100"/>
              <a:t>Space Hazards</a:t>
            </a:r>
            <a:br>
              <a:rPr lang="en-US" sz="6100"/>
            </a:br>
            <a:r>
              <a:rPr lang="en-US" sz="6100"/>
              <a:t>Engineering</a:t>
            </a:r>
            <a:endParaRPr sz="6100"/>
          </a:p>
          <a:p>
            <a:pPr indent="0" lvl="0" marL="0" rtl="0" algn="ctr">
              <a:lnSpc>
                <a:spcPct val="150000"/>
              </a:lnSpc>
              <a:spcBef>
                <a:spcPts val="0"/>
              </a:spcBef>
              <a:spcAft>
                <a:spcPts val="0"/>
              </a:spcAft>
              <a:buClr>
                <a:schemeClr val="dk1"/>
              </a:buClr>
              <a:buSzPct val="122950"/>
              <a:buFont typeface="Arial"/>
              <a:buNone/>
            </a:pPr>
            <a:r>
              <a:rPr lang="en-US" sz="6100"/>
              <a:t>RSG &amp; </a:t>
            </a:r>
            <a:br>
              <a:rPr lang="en-US" sz="6100"/>
            </a:br>
            <a:r>
              <a:rPr lang="en-US" sz="6100"/>
              <a:t>Adventures 1-9</a:t>
            </a:r>
            <a:br>
              <a:rPr lang="en-US" sz="6100"/>
            </a:br>
            <a:r>
              <a:rPr lang="en-US" sz="6100"/>
              <a:t>Our Ideas Poster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3530ec15674_0_42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Examples of Cards for Poster</a:t>
            </a:r>
            <a:endParaRPr/>
          </a:p>
        </p:txBody>
      </p:sp>
      <p:sp>
        <p:nvSpPr>
          <p:cNvPr id="231" name="Google Shape;231;g3530ec15674_0_428"/>
          <p:cNvSpPr txBox="1"/>
          <p:nvPr/>
        </p:nvSpPr>
        <p:spPr>
          <a:xfrm>
            <a:off x="342875" y="1827850"/>
            <a:ext cx="8852400" cy="3375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100"/>
              </a:spcBef>
              <a:spcAft>
                <a:spcPts val="0"/>
              </a:spcAft>
              <a:buNone/>
            </a:pPr>
            <a:r>
              <a:rPr lang="en-US" sz="2800">
                <a:solidFill>
                  <a:schemeClr val="dk1"/>
                </a:solidFill>
              </a:rPr>
              <a:t>The following slides are based on the printable PDF version of the blank cards you can use to set up your “Our Ideas Posters”</a:t>
            </a:r>
            <a:endParaRPr sz="2800">
              <a:solidFill>
                <a:schemeClr val="dk1"/>
              </a:solidFill>
            </a:endParaRPr>
          </a:p>
          <a:p>
            <a:pPr indent="0" lvl="0" marL="0" rtl="0" algn="l">
              <a:lnSpc>
                <a:spcPct val="115000"/>
              </a:lnSpc>
              <a:spcBef>
                <a:spcPts val="1100"/>
              </a:spcBef>
              <a:spcAft>
                <a:spcPts val="0"/>
              </a:spcAft>
              <a:buNone/>
            </a:pPr>
            <a:r>
              <a:t/>
            </a:r>
            <a:endParaRPr sz="2800">
              <a:solidFill>
                <a:schemeClr val="dk1"/>
              </a:solidFill>
            </a:endParaRPr>
          </a:p>
          <a:p>
            <a:pPr indent="0" lvl="0" marL="0" rtl="0" algn="l">
              <a:lnSpc>
                <a:spcPct val="115000"/>
              </a:lnSpc>
              <a:spcBef>
                <a:spcPts val="1100"/>
              </a:spcBef>
              <a:spcAft>
                <a:spcPts val="0"/>
              </a:spcAft>
              <a:buNone/>
            </a:pPr>
            <a:r>
              <a:rPr lang="en-US" sz="2800">
                <a:solidFill>
                  <a:schemeClr val="dk1"/>
                </a:solidFill>
              </a:rPr>
              <a:t>They have been altered to be more accessible to screen readers.</a:t>
            </a:r>
            <a:endParaRPr sz="28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3530ec15674_0_434"/>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Ready S.E.T. Go! (RSG)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g3530ec15674_0_62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lnSpc>
                <a:spcPct val="90000"/>
              </a:lnSpc>
              <a:spcBef>
                <a:spcPts val="0"/>
              </a:spcBef>
              <a:spcAft>
                <a:spcPts val="0"/>
              </a:spcAft>
              <a:buNone/>
            </a:pPr>
            <a:r>
              <a:rPr lang="en-US"/>
              <a:t>Card: How does space trash… </a:t>
            </a:r>
            <a:endParaRPr/>
          </a:p>
        </p:txBody>
      </p:sp>
      <p:pic>
        <p:nvPicPr>
          <p:cNvPr descr="Illustration of space station&#10;&#10;Transcribed Header Text:&#10;&#10;&quot;How does space trash damage spacecraft and can we design ways to protect against it?&#10;&#10;In the bottom right are the letters &quot;RSG&quot;" id="244" name="Google Shape;244;g3530ec15674_0_628"/>
          <p:cNvPicPr preferRelativeResize="0"/>
          <p:nvPr/>
        </p:nvPicPr>
        <p:blipFill rotWithShape="1">
          <a:blip r:embed="rId3">
            <a:alphaModFix/>
          </a:blip>
          <a:srcRect b="0" l="0" r="0" t="0"/>
          <a:stretch/>
        </p:blipFill>
        <p:spPr>
          <a:xfrm>
            <a:off x="1485901" y="1537975"/>
            <a:ext cx="7086602" cy="547758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g3530ec15674_0_692"/>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Blank RSG Card (1 of 2)</a:t>
            </a:r>
            <a:endParaRPr/>
          </a:p>
        </p:txBody>
      </p:sp>
      <p:pic>
        <p:nvPicPr>
          <p:cNvPr descr="Blank Card&#10;&#10;In the bottom right is &quot;Adventure 2&quot;" id="251" name="Google Shape;251;g3530ec15674_0_692"/>
          <p:cNvPicPr preferRelativeResize="0"/>
          <p:nvPr/>
        </p:nvPicPr>
        <p:blipFill rotWithShape="1">
          <a:blip r:embed="rId3">
            <a:alphaModFix/>
          </a:blip>
          <a:srcRect b="0" l="0" r="0" t="0"/>
          <a:stretch/>
        </p:blipFill>
        <p:spPr>
          <a:xfrm>
            <a:off x="1485900" y="1489425"/>
            <a:ext cx="7129851" cy="5511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3530ec15674_0_69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Blank RSG Card (2 of 2)</a:t>
            </a:r>
            <a:endParaRPr/>
          </a:p>
        </p:txBody>
      </p:sp>
      <p:pic>
        <p:nvPicPr>
          <p:cNvPr descr="Blank Card&#10;&#10;In the bottom right is &quot;Adventure 2&quot;" id="258" name="Google Shape;258;g3530ec15674_0_698"/>
          <p:cNvPicPr preferRelativeResize="0"/>
          <p:nvPr/>
        </p:nvPicPr>
        <p:blipFill rotWithShape="1">
          <a:blip r:embed="rId3">
            <a:alphaModFix/>
          </a:blip>
          <a:srcRect b="0" l="0" r="0" t="0"/>
          <a:stretch/>
        </p:blipFill>
        <p:spPr>
          <a:xfrm>
            <a:off x="1451813" y="1537975"/>
            <a:ext cx="7154775" cy="55302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530ec15674_0_154"/>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Poster Components</a:t>
            </a:r>
            <a:endParaRPr/>
          </a:p>
        </p:txBody>
      </p:sp>
      <p:sp>
        <p:nvSpPr>
          <p:cNvPr id="80" name="Google Shape;80;g3530ec15674_0_154"/>
          <p:cNvSpPr txBox="1"/>
          <p:nvPr>
            <p:ph idx="1" type="body"/>
          </p:nvPr>
        </p:nvSpPr>
        <p:spPr>
          <a:xfrm>
            <a:off x="691500" y="1651275"/>
            <a:ext cx="8675400" cy="56304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sz="2800">
                <a:solidFill>
                  <a:schemeClr val="dk1"/>
                </a:solidFill>
              </a:rPr>
              <a:t>The following slides are based on the printable PDF version of the blank slides/cards you can use to set up your “Our Ideas Posters” and are not intended to be printed.</a:t>
            </a:r>
            <a:endParaRPr sz="2800">
              <a:solidFill>
                <a:schemeClr val="dk1"/>
              </a:solidFill>
            </a:endParaRPr>
          </a:p>
          <a:p>
            <a:pPr indent="0" lvl="0" marL="0" rtl="0" algn="l">
              <a:lnSpc>
                <a:spcPct val="115000"/>
              </a:lnSpc>
              <a:spcBef>
                <a:spcPts val="0"/>
              </a:spcBef>
              <a:spcAft>
                <a:spcPts val="0"/>
              </a:spcAft>
              <a:buNone/>
            </a:pPr>
            <a:r>
              <a:t/>
            </a:r>
            <a:endParaRPr sz="2800">
              <a:solidFill>
                <a:schemeClr val="dk1"/>
              </a:solidFill>
            </a:endParaRPr>
          </a:p>
          <a:p>
            <a:pPr indent="0" lvl="0" marL="0" rtl="0" algn="l">
              <a:lnSpc>
                <a:spcPct val="115000"/>
              </a:lnSpc>
              <a:spcBef>
                <a:spcPts val="0"/>
              </a:spcBef>
              <a:spcAft>
                <a:spcPts val="0"/>
              </a:spcAft>
              <a:buNone/>
            </a:pPr>
            <a:r>
              <a:rPr lang="en-US" sz="2800">
                <a:solidFill>
                  <a:schemeClr val="dk1"/>
                </a:solidFill>
              </a:rPr>
              <a:t>These slides are formatted to be more accessible to screen readers.</a:t>
            </a:r>
            <a:endParaRPr sz="2800">
              <a:solidFill>
                <a:schemeClr val="dk1"/>
              </a:solidFill>
            </a:endParaRPr>
          </a:p>
          <a:p>
            <a:pPr indent="0" lvl="0" marL="0" rtl="0" algn="l">
              <a:lnSpc>
                <a:spcPct val="115000"/>
              </a:lnSpc>
              <a:spcBef>
                <a:spcPts val="0"/>
              </a:spcBef>
              <a:spcAft>
                <a:spcPts val="0"/>
              </a:spcAft>
              <a:buNone/>
            </a:pPr>
            <a:r>
              <a:t/>
            </a:r>
            <a:endParaRPr sz="2800">
              <a:solidFill>
                <a:schemeClr val="dk1"/>
              </a:solidFill>
            </a:endParaRPr>
          </a:p>
          <a:p>
            <a:pPr indent="0" lvl="0" marL="0" rtl="0" algn="l">
              <a:lnSpc>
                <a:spcPct val="115000"/>
              </a:lnSpc>
              <a:spcBef>
                <a:spcPts val="0"/>
              </a:spcBef>
              <a:spcAft>
                <a:spcPts val="0"/>
              </a:spcAft>
              <a:buNone/>
            </a:pPr>
            <a:r>
              <a:rPr lang="en-US" sz="2800">
                <a:solidFill>
                  <a:schemeClr val="dk1"/>
                </a:solidFill>
              </a:rPr>
              <a:t>We recommend using these slides as a guide for blind and low vision educators and printing out the PDFs for sighted learners.</a:t>
            </a:r>
            <a:endParaRPr sz="2800">
              <a:solidFill>
                <a:schemeClr val="dk1"/>
              </a:solidFill>
            </a:endParaRPr>
          </a:p>
          <a:p>
            <a:pPr indent="0" lvl="0" marL="0" rtl="0" algn="l">
              <a:lnSpc>
                <a:spcPct val="115000"/>
              </a:lnSpc>
              <a:spcBef>
                <a:spcPts val="0"/>
              </a:spcBef>
              <a:spcAft>
                <a:spcPts val="0"/>
              </a:spcAft>
              <a:buNone/>
            </a:pPr>
            <a:r>
              <a:rPr lang="en-US" sz="2600">
                <a:solidFill>
                  <a:schemeClr val="dk1"/>
                </a:solidFill>
              </a:rPr>
              <a:t> </a:t>
            </a:r>
            <a:endParaRPr sz="2100">
              <a:solidFill>
                <a:schemeClr val="dk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3530ec15674_0_70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Scientist</a:t>
            </a:r>
            <a:endParaRPr/>
          </a:p>
        </p:txBody>
      </p:sp>
      <p:pic>
        <p:nvPicPr>
          <p:cNvPr descr="Transcribed text: Scientist&#10;&#10;In the bottom right are the letters &quot;RSG&quot;" id="265" name="Google Shape;265;g3530ec15674_0_704"/>
          <p:cNvPicPr preferRelativeResize="0"/>
          <p:nvPr/>
        </p:nvPicPr>
        <p:blipFill rotWithShape="1">
          <a:blip r:embed="rId3">
            <a:alphaModFix/>
          </a:blip>
          <a:srcRect b="0" l="0" r="0" t="0"/>
          <a:stretch/>
        </p:blipFill>
        <p:spPr>
          <a:xfrm>
            <a:off x="1417250" y="1537975"/>
            <a:ext cx="7223875" cy="5583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3530ec15674_0_71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Criteria</a:t>
            </a:r>
            <a:endParaRPr/>
          </a:p>
        </p:txBody>
      </p:sp>
      <p:pic>
        <p:nvPicPr>
          <p:cNvPr descr="Image with the word &quot;Criteria&quot; and a checklist graphic underneath.&#10;&#10;In the bottom right are the letters &quot;RSG&quot;" id="272" name="Google Shape;272;g3530ec15674_0_710"/>
          <p:cNvPicPr preferRelativeResize="0"/>
          <p:nvPr/>
        </p:nvPicPr>
        <p:blipFill rotWithShape="1">
          <a:blip r:embed="rId3">
            <a:alphaModFix/>
          </a:blip>
          <a:srcRect b="0" l="0" r="0" t="0"/>
          <a:stretch/>
        </p:blipFill>
        <p:spPr>
          <a:xfrm>
            <a:off x="1439388" y="1537975"/>
            <a:ext cx="7179576" cy="55494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3530ec15674_0_71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Constraints</a:t>
            </a:r>
            <a:endParaRPr/>
          </a:p>
        </p:txBody>
      </p:sp>
      <p:pic>
        <p:nvPicPr>
          <p:cNvPr descr="Image showing &quot;Constraints&quot; and &quot;Limitations on a design&quot; with an icon of a money bag, hand, and warning symbol.&#10;&#10;In the bottom right are the letters &quot;RSG&quot;" id="279" name="Google Shape;279;g3530ec15674_0_716"/>
          <p:cNvPicPr preferRelativeResize="0"/>
          <p:nvPr/>
        </p:nvPicPr>
        <p:blipFill rotWithShape="1">
          <a:blip r:embed="rId3">
            <a:alphaModFix/>
          </a:blip>
          <a:srcRect b="0" l="0" r="0" t="0"/>
          <a:stretch/>
        </p:blipFill>
        <p:spPr>
          <a:xfrm>
            <a:off x="1495671" y="1537975"/>
            <a:ext cx="7067003" cy="54624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3530ec15674_0_722"/>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Tradeoff</a:t>
            </a:r>
            <a:endParaRPr/>
          </a:p>
        </p:txBody>
      </p:sp>
      <p:pic>
        <p:nvPicPr>
          <p:cNvPr descr="Transcribed text: Tradeoff - a compromise engineers make to balance competing design requirements &#10;&#10;In the bottom right are the letters &quot;RSG&quot;" id="286" name="Google Shape;286;g3530ec15674_0_722"/>
          <p:cNvPicPr preferRelativeResize="0"/>
          <p:nvPr/>
        </p:nvPicPr>
        <p:blipFill rotWithShape="1">
          <a:blip r:embed="rId3">
            <a:alphaModFix/>
          </a:blip>
          <a:srcRect b="0" l="0" r="0" t="0"/>
          <a:stretch/>
        </p:blipFill>
        <p:spPr>
          <a:xfrm>
            <a:off x="1485900" y="1410495"/>
            <a:ext cx="7086602" cy="547765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g3530ec15674_0_72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Engineer</a:t>
            </a:r>
            <a:endParaRPr/>
          </a:p>
        </p:txBody>
      </p:sp>
      <p:pic>
        <p:nvPicPr>
          <p:cNvPr descr="Transcribed text: Engineer&#10;&#10;In the bottom right are the letters &quot;RSG&quot;" id="293" name="Google Shape;293;g3530ec15674_0_728"/>
          <p:cNvPicPr preferRelativeResize="0"/>
          <p:nvPr/>
        </p:nvPicPr>
        <p:blipFill rotWithShape="1">
          <a:blip r:embed="rId3">
            <a:alphaModFix/>
          </a:blip>
          <a:srcRect b="0" l="0" r="0" t="0"/>
          <a:stretch/>
        </p:blipFill>
        <p:spPr>
          <a:xfrm>
            <a:off x="1422925" y="1584512"/>
            <a:ext cx="7149573" cy="552636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g3530ec15674_0_73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How can we design…</a:t>
            </a:r>
            <a:endParaRPr/>
          </a:p>
        </p:txBody>
      </p:sp>
      <p:pic>
        <p:nvPicPr>
          <p:cNvPr descr="Illustration of a spacecraft and text about designing protection against space trash.&#10;&#10;Transcribed Text:&#10;&#10;How can we design ways to protect the spacecraft against space trash?&#10;&#10;In the bottom right are the letters &quot;RSG&quot;" id="300" name="Google Shape;300;g3530ec15674_0_734"/>
          <p:cNvPicPr preferRelativeResize="0"/>
          <p:nvPr/>
        </p:nvPicPr>
        <p:blipFill rotWithShape="1">
          <a:blip r:embed="rId3">
            <a:alphaModFix/>
          </a:blip>
          <a:srcRect b="0" l="0" r="0" t="0"/>
          <a:stretch/>
        </p:blipFill>
        <p:spPr>
          <a:xfrm>
            <a:off x="1485901" y="1522725"/>
            <a:ext cx="7086602" cy="547772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g3530ec15674_0_740"/>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Technology</a:t>
            </a:r>
            <a:endParaRPr/>
          </a:p>
        </p:txBody>
      </p:sp>
      <p:pic>
        <p:nvPicPr>
          <p:cNvPr descr="Transcribed text: Technology&#10;&#10;In the bottom right are the letters &quot;RSG&quot;" id="307" name="Google Shape;307;g3530ec15674_0_740"/>
          <p:cNvPicPr preferRelativeResize="0"/>
          <p:nvPr/>
        </p:nvPicPr>
        <p:blipFill rotWithShape="1">
          <a:blip r:embed="rId3">
            <a:alphaModFix/>
          </a:blip>
          <a:srcRect b="0" l="0" r="0" t="0"/>
          <a:stretch/>
        </p:blipFill>
        <p:spPr>
          <a:xfrm>
            <a:off x="1532925" y="1537975"/>
            <a:ext cx="6992502" cy="54048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g3530ec15674_0_497"/>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Adventures 1-4</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g3530ec15674_0_103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How can we design space gloves… </a:t>
            </a:r>
            <a:endParaRPr/>
          </a:p>
        </p:txBody>
      </p:sp>
      <p:pic>
        <p:nvPicPr>
          <p:cNvPr descr="Transcribed text:&#10;How can we design space gloves that protect astronauts from space hazards on the Moon, Mars, or asteroids?&#10;&#10;In the bottom right is &quot;Adventure 1&quot;" id="320" name="Google Shape;320;g3530ec15674_0_1033"/>
          <p:cNvPicPr preferRelativeResize="0"/>
          <p:nvPr/>
        </p:nvPicPr>
        <p:blipFill rotWithShape="1">
          <a:blip r:embed="rId3">
            <a:alphaModFix/>
          </a:blip>
          <a:srcRect b="0" l="0" r="0" t="0"/>
          <a:stretch/>
        </p:blipFill>
        <p:spPr>
          <a:xfrm>
            <a:off x="1600200" y="1671450"/>
            <a:ext cx="6857999" cy="530085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g3530ec15674_0_804"/>
          <p:cNvSpPr txBox="1"/>
          <p:nvPr>
            <p:ph type="title"/>
          </p:nvPr>
        </p:nvSpPr>
        <p:spPr>
          <a:xfrm>
            <a:off x="342870" y="672482"/>
            <a:ext cx="9372600" cy="865500"/>
          </a:xfrm>
          <a:prstGeom prst="rect">
            <a:avLst/>
          </a:prstGeom>
        </p:spPr>
        <p:txBody>
          <a:bodyPr anchorCtr="0" anchor="t" bIns="113100" lIns="113100" spcFirstLastPara="1" rIns="113100" wrap="square" tIns="113100">
            <a:normAutofit fontScale="90000"/>
          </a:bodyPr>
          <a:lstStyle/>
          <a:p>
            <a:pPr indent="0" lvl="0" marL="0" rtl="0" algn="l">
              <a:spcBef>
                <a:spcPts val="0"/>
              </a:spcBef>
              <a:spcAft>
                <a:spcPts val="0"/>
              </a:spcAft>
              <a:buNone/>
            </a:pPr>
            <a:r>
              <a:rPr lang="en-US"/>
              <a:t>Card: Why is it important to make hazards safer?</a:t>
            </a:r>
            <a:endParaRPr/>
          </a:p>
        </p:txBody>
      </p:sp>
      <p:pic>
        <p:nvPicPr>
          <p:cNvPr descr="Transcribed Text:&#10;&#10;&quot;Why is it important to make hazards safer?" id="327" name="Google Shape;327;g3530ec15674_0_804"/>
          <p:cNvPicPr preferRelativeResize="0"/>
          <p:nvPr/>
        </p:nvPicPr>
        <p:blipFill rotWithShape="1">
          <a:blip r:embed="rId3">
            <a:alphaModFix/>
          </a:blip>
          <a:srcRect b="0" l="0" r="0" t="0"/>
          <a:stretch/>
        </p:blipFill>
        <p:spPr>
          <a:xfrm>
            <a:off x="1600225" y="1671581"/>
            <a:ext cx="6857974" cy="530071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g3530ec15674_0_160"/>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Corresponding PDFs include</a:t>
            </a:r>
            <a:endParaRPr/>
          </a:p>
        </p:txBody>
      </p:sp>
      <p:sp>
        <p:nvSpPr>
          <p:cNvPr id="87" name="Google Shape;87;g3530ec15674_0_160"/>
          <p:cNvSpPr txBox="1"/>
          <p:nvPr>
            <p:ph idx="1" type="body"/>
          </p:nvPr>
        </p:nvSpPr>
        <p:spPr>
          <a:xfrm>
            <a:off x="691515" y="2069042"/>
            <a:ext cx="8675400" cy="4931400"/>
          </a:xfrm>
          <a:prstGeom prst="rect">
            <a:avLst/>
          </a:prstGeom>
        </p:spPr>
        <p:txBody>
          <a:bodyPr anchorCtr="0" anchor="t" bIns="45700" lIns="91425" spcFirstLastPara="1" rIns="91425" wrap="square" tIns="45700">
            <a:normAutofit lnSpcReduction="20000"/>
          </a:bodyPr>
          <a:lstStyle/>
          <a:p>
            <a:pPr indent="-381000" lvl="0" marL="457200" rtl="0" algn="l">
              <a:lnSpc>
                <a:spcPct val="115000"/>
              </a:lnSpc>
              <a:spcBef>
                <a:spcPts val="1000"/>
              </a:spcBef>
              <a:spcAft>
                <a:spcPts val="0"/>
              </a:spcAft>
              <a:buSzPts val="2400"/>
              <a:buChar char="•"/>
            </a:pPr>
            <a:r>
              <a:rPr lang="en-US" sz="2400">
                <a:solidFill>
                  <a:schemeClr val="dk1"/>
                </a:solidFill>
              </a:rPr>
              <a:t>Poster Pages to build the poster </a:t>
            </a:r>
            <a:endParaRPr sz="2400">
              <a:solidFill>
                <a:schemeClr val="dk1"/>
              </a:solidFill>
            </a:endParaRPr>
          </a:p>
          <a:p>
            <a:pPr indent="-381000" lvl="1" marL="914400" rtl="0" algn="l">
              <a:lnSpc>
                <a:spcPct val="115000"/>
              </a:lnSpc>
              <a:spcBef>
                <a:spcPts val="1000"/>
              </a:spcBef>
              <a:spcAft>
                <a:spcPts val="0"/>
              </a:spcAft>
              <a:buSzPts val="2400"/>
              <a:buChar char="•"/>
            </a:pPr>
            <a:r>
              <a:rPr lang="en-US" sz="2400">
                <a:solidFill>
                  <a:schemeClr val="dk1"/>
                </a:solidFill>
              </a:rPr>
              <a:t>(pages numbered in lower right corner with corresponding adventure(s))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Poster Pages with examples are for educator reference only and not intended to print.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Blank Pages for more space or to build your own poster</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Blank ¼ page cards for learners to add additional terms, drawings, ideas</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Term cards:</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Icon-only </a:t>
            </a:r>
            <a:endParaRPr sz="2400">
              <a:solidFill>
                <a:schemeClr val="dk1"/>
              </a:solidFill>
            </a:endParaRPr>
          </a:p>
          <a:p>
            <a:pPr indent="-381000" lvl="0" marL="457200" rtl="0" algn="l">
              <a:lnSpc>
                <a:spcPct val="115000"/>
              </a:lnSpc>
              <a:spcBef>
                <a:spcPts val="1000"/>
              </a:spcBef>
              <a:spcAft>
                <a:spcPts val="0"/>
              </a:spcAft>
              <a:buSzPts val="2400"/>
              <a:buChar char="•"/>
            </a:pPr>
            <a:r>
              <a:rPr lang="en-US" sz="2400">
                <a:solidFill>
                  <a:schemeClr val="dk1"/>
                </a:solidFill>
              </a:rPr>
              <a:t>Term + icon</a:t>
            </a:r>
            <a:endParaRPr sz="25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sp>
        <p:nvSpPr>
          <p:cNvPr id="333" name="Google Shape;333;g3530ec15674_0_90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Instructions for learner’s cards</a:t>
            </a:r>
            <a:endParaRPr/>
          </a:p>
        </p:txBody>
      </p:sp>
      <p:pic>
        <p:nvPicPr>
          <p:cNvPr descr="Transcribed text: Add learner's index cards here&#10;&#10;In the bottom right is &quot;Adventure 1&quot;" id="334" name="Google Shape;334;g3530ec15674_0_904"/>
          <p:cNvPicPr preferRelativeResize="0"/>
          <p:nvPr/>
        </p:nvPicPr>
        <p:blipFill rotWithShape="1">
          <a:blip r:embed="rId3">
            <a:alphaModFix/>
          </a:blip>
          <a:srcRect b="0" l="0" r="0" t="0"/>
          <a:stretch/>
        </p:blipFill>
        <p:spPr>
          <a:xfrm>
            <a:off x="1465650" y="1537975"/>
            <a:ext cx="7127101" cy="55091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g3530ec15674_0_968"/>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Hazard</a:t>
            </a:r>
            <a:endParaRPr/>
          </a:p>
        </p:txBody>
      </p:sp>
      <p:pic>
        <p:nvPicPr>
          <p:cNvPr descr="The image features a white background with a large black exclamation mark inside a black-outlined caution triangle on the left side. To the right of the triangle, the word &quot;Hazard&quot; is printed in bold, black text at the top. The bottom right corner has the small text &quot;Activity 2.&quot; " id="341" name="Google Shape;341;g3530ec15674_0_968"/>
          <p:cNvPicPr preferRelativeResize="0"/>
          <p:nvPr/>
        </p:nvPicPr>
        <p:blipFill rotWithShape="1">
          <a:blip r:embed="rId3">
            <a:alphaModFix/>
          </a:blip>
          <a:srcRect b="0" l="0" r="0" t="0"/>
          <a:stretch/>
        </p:blipFill>
        <p:spPr>
          <a:xfrm>
            <a:off x="1600200" y="1672979"/>
            <a:ext cx="6858001" cy="529932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3530ec15674_0_103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Which gloves work best…</a:t>
            </a:r>
            <a:endParaRPr/>
          </a:p>
        </p:txBody>
      </p:sp>
      <p:pic>
        <p:nvPicPr>
          <p:cNvPr descr="The image features a white background with text and a variety of glove types pictured. At the top center, bold black text poses the question, &quot;Which gloves work best for everyday tasks?&quot; Below the text, there are images of different types of gloves arranged in pairs. On the left, a pair of navy blue rubber gloves is displayed above a pair of yellow rubber gloves. Beneath these is an image of a hand wearing a transparent disposable glove. On the right side, there are three pairs of gloves stacked vertically: brown work gloves, red oven mitts, and white garden gloves. Each glove type is distinct in color and texture, representing various uses. In the bottom right corner of the image, small text reads &quot;Activity 2.&quot;" id="348" name="Google Shape;348;g3530ec15674_0_1039"/>
          <p:cNvPicPr preferRelativeResize="0"/>
          <p:nvPr/>
        </p:nvPicPr>
        <p:blipFill rotWithShape="1">
          <a:blip r:embed="rId3">
            <a:alphaModFix/>
          </a:blip>
          <a:srcRect b="0" l="0" r="0" t="0"/>
          <a:stretch/>
        </p:blipFill>
        <p:spPr>
          <a:xfrm>
            <a:off x="1600256" y="1710934"/>
            <a:ext cx="6858001" cy="526131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3530ec15674_0_104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Materials</a:t>
            </a:r>
            <a:endParaRPr/>
          </a:p>
        </p:txBody>
      </p:sp>
      <p:pic>
        <p:nvPicPr>
          <p:cNvPr descr="Transcribed text: Materials&#10;&#10;Activity 2" id="355" name="Google Shape;355;g3530ec15674_0_1045"/>
          <p:cNvPicPr preferRelativeResize="0"/>
          <p:nvPr/>
        </p:nvPicPr>
        <p:blipFill rotWithShape="1">
          <a:blip r:embed="rId3">
            <a:alphaModFix/>
          </a:blip>
          <a:srcRect b="0" l="0" r="0" t="0"/>
          <a:stretch/>
        </p:blipFill>
        <p:spPr>
          <a:xfrm>
            <a:off x="1600205" y="1671399"/>
            <a:ext cx="6857999" cy="530084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g3530ec15674_0_105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Testing Results</a:t>
            </a:r>
            <a:endParaRPr/>
          </a:p>
        </p:txBody>
      </p:sp>
      <p:pic>
        <p:nvPicPr>
          <p:cNvPr descr="The image is a table with rounded corners titled &quot;Testing Results.&quot; It contains four columns labeled as &quot;Material,&quot; &quot;Cold Test,&quot; &quot;Impact Test,&quot; and &quot;Dust Test.&quot; The &quot;Material&quot; column lists several items in descending order: None, Cheesecloth, cotton balls, craft foam, felt, foil, sponges, straws, and transparency. The other three columns are blank, presumably for recording test results. Below the table, a note reads “not good,” “good,” or “great.” In the bottom right corner, it mentions “Activity 3, 4, &amp; 5.&quot;" id="362" name="Google Shape;362;g3530ec15674_0_1051"/>
          <p:cNvPicPr preferRelativeResize="0"/>
          <p:nvPr/>
        </p:nvPicPr>
        <p:blipFill rotWithShape="1">
          <a:blip r:embed="rId3">
            <a:alphaModFix/>
          </a:blip>
          <a:srcRect b="0" l="0" r="0" t="0"/>
          <a:stretch/>
        </p:blipFill>
        <p:spPr>
          <a:xfrm>
            <a:off x="1600205" y="1671455"/>
            <a:ext cx="6857999" cy="5300846"/>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3530ec15674_0_105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Which materials…cold?</a:t>
            </a:r>
            <a:endParaRPr/>
          </a:p>
        </p:txBody>
      </p:sp>
      <p:pic>
        <p:nvPicPr>
          <p:cNvPr descr="Transcribed text:&#10;&#10;Which materials are good at protecting against cold?&#10;&#10;Activity 3" id="369" name="Google Shape;369;g3530ec15674_0_1057"/>
          <p:cNvPicPr preferRelativeResize="0"/>
          <p:nvPr/>
        </p:nvPicPr>
        <p:blipFill rotWithShape="1">
          <a:blip r:embed="rId3">
            <a:alphaModFix/>
          </a:blip>
          <a:srcRect b="0" l="0" r="0" t="0"/>
          <a:stretch/>
        </p:blipFill>
        <p:spPr>
          <a:xfrm>
            <a:off x="1600205" y="1671399"/>
            <a:ext cx="6857999" cy="5300846"/>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3530ec15674_0_106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Temperature</a:t>
            </a:r>
            <a:endParaRPr/>
          </a:p>
        </p:txBody>
      </p:sp>
      <p:pic>
        <p:nvPicPr>
          <p:cNvPr descr="The image is a rectangular educational graphic with a white background and rounded corners. Centered at the top is the word &quot;Temperature&quot; in bold, black text. Below it, the text reads: &quot;A measure of how hot or cold something is.&quot; To the right of this text is a stylized illustration showing two halves. The left half is red, depicting a sun and clouds, symbolizing heat, with a thermometer showing high temperature. The right half is blue, with snowflakes, symbolizing cold, with a thermometer showing low temperature. At the bottom right corner, it says &quot;Activity 3&quot; in small black text." id="376" name="Google Shape;376;g3530ec15674_0_1063"/>
          <p:cNvPicPr preferRelativeResize="0"/>
          <p:nvPr/>
        </p:nvPicPr>
        <p:blipFill rotWithShape="1">
          <a:blip r:embed="rId3">
            <a:alphaModFix/>
          </a:blip>
          <a:srcRect b="0" l="0" r="0" t="0"/>
          <a:stretch/>
        </p:blipFill>
        <p:spPr>
          <a:xfrm>
            <a:off x="1600205" y="1671399"/>
            <a:ext cx="6857999" cy="5300846"/>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3530ec15674_0_106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Which materials…moving objects?</a:t>
            </a:r>
            <a:endParaRPr/>
          </a:p>
        </p:txBody>
      </p:sp>
      <p:pic>
        <p:nvPicPr>
          <p:cNvPr descr="Transcribed text: Which materials are good at protecting against damage from heavy moving objects?&#10;&#10;Activity 4" id="383" name="Google Shape;383;g3530ec15674_0_1069"/>
          <p:cNvPicPr preferRelativeResize="0"/>
          <p:nvPr/>
        </p:nvPicPr>
        <p:blipFill rotWithShape="1">
          <a:blip r:embed="rId3">
            <a:alphaModFix/>
          </a:blip>
          <a:srcRect b="0" l="0" r="0" t="0"/>
          <a:stretch/>
        </p:blipFill>
        <p:spPr>
          <a:xfrm>
            <a:off x="1600205" y="1671399"/>
            <a:ext cx="6857999" cy="530084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g3530ec15674_0_107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Impact</a:t>
            </a:r>
            <a:endParaRPr/>
          </a:p>
        </p:txBody>
      </p:sp>
      <p:pic>
        <p:nvPicPr>
          <p:cNvPr descr="The image features a white rectangular background with rounded corners. In the upper left section, there is a bold, black stick figure symbol representing a crack or break due to an impact, with lines radiating outward to suggest force or pressure. &#10;&#10;Transcribed Text:&#10;&#10;Impact - damage from heavy moving objects &#10;Activity 3" id="390" name="Google Shape;390;g3530ec15674_0_1075"/>
          <p:cNvPicPr preferRelativeResize="0"/>
          <p:nvPr/>
        </p:nvPicPr>
        <p:blipFill rotWithShape="1">
          <a:blip r:embed="rId3">
            <a:alphaModFix/>
          </a:blip>
          <a:srcRect b="0" l="0" r="0" t="0"/>
          <a:stretch/>
        </p:blipFill>
        <p:spPr>
          <a:xfrm>
            <a:off x="1600205" y="1671399"/>
            <a:ext cx="6857999" cy="530084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g3530ec15674_0_560"/>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p>
            <a:pPr indent="0" lvl="0" marL="0" rtl="0" algn="ctr">
              <a:spcBef>
                <a:spcPts val="0"/>
              </a:spcBef>
              <a:spcAft>
                <a:spcPts val="0"/>
              </a:spcAft>
              <a:buNone/>
            </a:pPr>
            <a:r>
              <a:rPr lang="en-US"/>
              <a:t>Adventures 5-7</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g3530ec15674_0_166"/>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Set Up</a:t>
            </a:r>
            <a:endParaRPr/>
          </a:p>
        </p:txBody>
      </p:sp>
      <p:sp>
        <p:nvSpPr>
          <p:cNvPr id="94" name="Google Shape;94;g3530ec15674_0_166"/>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368300" lvl="0" marL="457200" rtl="0" algn="l">
              <a:lnSpc>
                <a:spcPct val="115000"/>
              </a:lnSpc>
              <a:spcBef>
                <a:spcPts val="1100"/>
              </a:spcBef>
              <a:spcAft>
                <a:spcPts val="0"/>
              </a:spcAft>
              <a:buSzPts val="2200"/>
              <a:buChar char="•"/>
            </a:pPr>
            <a:r>
              <a:rPr lang="en-US" sz="2600">
                <a:solidFill>
                  <a:schemeClr val="dk1"/>
                </a:solidFill>
              </a:rPr>
              <a:t>You need a wall or whiteboard area of about  80” Length x 60” Height.</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Please see the following pages for setup examples. </a:t>
            </a:r>
            <a:endParaRPr sz="2600">
              <a:solidFill>
                <a:schemeClr val="dk1"/>
              </a:solidFill>
            </a:endParaRPr>
          </a:p>
          <a:p>
            <a:pPr indent="-368300" lvl="0" marL="457200" rtl="0" algn="l">
              <a:lnSpc>
                <a:spcPct val="115000"/>
              </a:lnSpc>
              <a:spcBef>
                <a:spcPts val="1100"/>
              </a:spcBef>
              <a:spcAft>
                <a:spcPts val="0"/>
              </a:spcAft>
              <a:buSzPts val="2200"/>
              <a:buChar char="•"/>
            </a:pPr>
            <a:r>
              <a:rPr lang="en-US" sz="2600">
                <a:solidFill>
                  <a:schemeClr val="dk1"/>
                </a:solidFill>
              </a:rPr>
              <a:t>You may choose alternative layouts or formats to fit your learning environment. </a:t>
            </a:r>
            <a:endParaRPr sz="2600">
              <a:solidFill>
                <a:schemeClr val="dk1"/>
              </a:solidFill>
            </a:endParaRPr>
          </a:p>
          <a:p>
            <a:pPr indent="0" lvl="0" marL="0" rtl="0" algn="l">
              <a:spcBef>
                <a:spcPts val="110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3530ec15674_0_108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Which materials…dust?</a:t>
            </a:r>
            <a:endParaRPr/>
          </a:p>
        </p:txBody>
      </p:sp>
      <p:pic>
        <p:nvPicPr>
          <p:cNvPr descr="Transcribed text:&#10;&#10;Which materials are good at protecting against dust? Why?&#10;&#10;Activity 5" id="403" name="Google Shape;403;g3530ec15674_0_1081"/>
          <p:cNvPicPr preferRelativeResize="0"/>
          <p:nvPr/>
        </p:nvPicPr>
        <p:blipFill rotWithShape="1">
          <a:blip r:embed="rId3">
            <a:alphaModFix/>
          </a:blip>
          <a:srcRect b="0" l="0" r="0" t="0"/>
          <a:stretch/>
        </p:blipFill>
        <p:spPr>
          <a:xfrm>
            <a:off x="1600205" y="1671455"/>
            <a:ext cx="6857999" cy="530084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3530ec15674_0_1087"/>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Blank Activity 6 Card</a:t>
            </a:r>
            <a:endParaRPr/>
          </a:p>
        </p:txBody>
      </p:sp>
      <p:pic>
        <p:nvPicPr>
          <p:cNvPr descr="Blank card&#10;&#10;Activity 6" id="410" name="Google Shape;410;g3530ec15674_0_1087"/>
          <p:cNvPicPr preferRelativeResize="0"/>
          <p:nvPr/>
        </p:nvPicPr>
        <p:blipFill rotWithShape="1">
          <a:blip r:embed="rId3">
            <a:alphaModFix/>
          </a:blip>
          <a:srcRect b="0" l="0" r="0" t="0"/>
          <a:stretch/>
        </p:blipFill>
        <p:spPr>
          <a:xfrm>
            <a:off x="1600205" y="1671399"/>
            <a:ext cx="6857999" cy="5300846"/>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3530ec15674_0_1093"/>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How can we make gloves stronger…</a:t>
            </a:r>
            <a:endParaRPr/>
          </a:p>
        </p:txBody>
      </p:sp>
      <p:pic>
        <p:nvPicPr>
          <p:cNvPr descr="Transcribed text:&#10;&#10;How can we make our space gloves stronger, easier to use, or more protective?&#10;&#10;Activity 7" id="417" name="Google Shape;417;g3530ec15674_0_1093"/>
          <p:cNvPicPr preferRelativeResize="0"/>
          <p:nvPr/>
        </p:nvPicPr>
        <p:blipFill rotWithShape="1">
          <a:blip r:embed="rId3">
            <a:alphaModFix/>
          </a:blip>
          <a:srcRect b="0" l="0" r="0" t="0"/>
          <a:stretch/>
        </p:blipFill>
        <p:spPr>
          <a:xfrm>
            <a:off x="1600205" y="1671399"/>
            <a:ext cx="6857999" cy="530084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g3530ec15674_0_1099"/>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What design recommendations…</a:t>
            </a:r>
            <a:endParaRPr/>
          </a:p>
        </p:txBody>
      </p:sp>
      <p:pic>
        <p:nvPicPr>
          <p:cNvPr descr="Transcribed text:&#10;&#10;What design recommendations do we have for space gloves?&#10;&#10;Activity 8" id="424" name="Google Shape;424;g3530ec15674_0_1099"/>
          <p:cNvPicPr preferRelativeResize="0"/>
          <p:nvPr/>
        </p:nvPicPr>
        <p:blipFill rotWithShape="1">
          <a:blip r:embed="rId3">
            <a:alphaModFix/>
          </a:blip>
          <a:srcRect b="0" l="0" r="0" t="0"/>
          <a:stretch/>
        </p:blipFill>
        <p:spPr>
          <a:xfrm>
            <a:off x="1600205" y="1671399"/>
            <a:ext cx="6857999" cy="5300846"/>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g3530ec15674_0_110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Card: How can we share our space glove…</a:t>
            </a:r>
            <a:endParaRPr/>
          </a:p>
        </p:txBody>
      </p:sp>
      <p:pic>
        <p:nvPicPr>
          <p:cNvPr descr="Transcribed text:&#10;&#10;How can we share our space glove designs with others?&#10;&#10;Activity 9" id="431" name="Google Shape;431;g3530ec15674_0_1105"/>
          <p:cNvPicPr preferRelativeResize="0"/>
          <p:nvPr/>
        </p:nvPicPr>
        <p:blipFill rotWithShape="1">
          <a:blip r:embed="rId3">
            <a:alphaModFix/>
          </a:blip>
          <a:srcRect b="0" l="0" r="0" t="0"/>
          <a:stretch/>
        </p:blipFill>
        <p:spPr>
          <a:xfrm>
            <a:off x="1600223" y="1671405"/>
            <a:ext cx="6857999" cy="53008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3530ec15674_0_172"/>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Poster Pages Examples</a:t>
            </a:r>
            <a:endParaRPr/>
          </a:p>
        </p:txBody>
      </p:sp>
      <p:sp>
        <p:nvSpPr>
          <p:cNvPr id="101" name="Google Shape;101;g3530ec15674_0_172"/>
          <p:cNvSpPr txBox="1"/>
          <p:nvPr>
            <p:ph idx="1" type="body"/>
          </p:nvPr>
        </p:nvSpPr>
        <p:spPr>
          <a:xfrm>
            <a:off x="691515" y="2069042"/>
            <a:ext cx="42747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rPr lang="en-US" sz="2880"/>
              <a:t>(Reference - do not print)</a:t>
            </a:r>
            <a:endParaRPr sz="2880"/>
          </a:p>
        </p:txBody>
      </p:sp>
      <p:sp>
        <p:nvSpPr>
          <p:cNvPr id="102" name="Google Shape;102;g3530ec15674_0_172"/>
          <p:cNvSpPr txBox="1"/>
          <p:nvPr>
            <p:ph idx="2" type="body"/>
          </p:nvPr>
        </p:nvSpPr>
        <p:spPr>
          <a:xfrm>
            <a:off x="5092065" y="2069042"/>
            <a:ext cx="42747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None/>
            </a:pPr>
            <a:r>
              <a:t/>
            </a:r>
            <a:endParaRPr/>
          </a:p>
        </p:txBody>
      </p:sp>
      <p:pic>
        <p:nvPicPr>
          <p:cNvPr descr="The image features a white background with text and a variety of glove types pictured. At the top center, bold black text poses the question, &quot;Which gloves work best for everyday tasks?&quot; Below the text, there are images of different types of gloves arranged in pairs. On the left, a pair of navy blue rubber gloves is displayed above a pair of yellow rubber gloves. Beneath these is an image of a hand wearing a transparent disposable glove. On the right side, there are three pairs of gloves stacked vertically: brown work gloves, red oven mitts, and white garden gloves. Each glove type is distinct in color and texture, representing various uses. In the bottom right corner of the image, small text reads &quot;Activity 2.&quot;" id="103" name="Google Shape;103;g3530ec15674_0_172"/>
          <p:cNvPicPr preferRelativeResize="0"/>
          <p:nvPr/>
        </p:nvPicPr>
        <p:blipFill rotWithShape="1">
          <a:blip r:embed="rId3">
            <a:alphaModFix/>
          </a:blip>
          <a:srcRect b="0" l="347" r="357" t="0"/>
          <a:stretch/>
        </p:blipFill>
        <p:spPr>
          <a:xfrm>
            <a:off x="751050" y="2882575"/>
            <a:ext cx="4274698" cy="3304362"/>
          </a:xfrm>
          <a:prstGeom prst="rect">
            <a:avLst/>
          </a:prstGeom>
          <a:noFill/>
          <a:ln>
            <a:noFill/>
          </a:ln>
        </p:spPr>
      </p:pic>
      <p:pic>
        <p:nvPicPr>
          <p:cNvPr descr="Transcribed Text:&#10;&#10;&quot;How can we design space gloves that protect astronauts from space hazards on the Moon, Mars, or asteroids? Activity 2&quot;" id="104" name="Google Shape;104;g3530ec15674_0_172" title="How can we design gloves.png"/>
          <p:cNvPicPr preferRelativeResize="0"/>
          <p:nvPr/>
        </p:nvPicPr>
        <p:blipFill rotWithShape="1">
          <a:blip r:embed="rId4">
            <a:alphaModFix/>
          </a:blip>
          <a:srcRect b="0" l="0" r="0" t="9"/>
          <a:stretch/>
        </p:blipFill>
        <p:spPr>
          <a:xfrm>
            <a:off x="5092075" y="2881850"/>
            <a:ext cx="4274701" cy="3305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g3530ec15674_0_181"/>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Term Card Example</a:t>
            </a:r>
            <a:endParaRPr/>
          </a:p>
        </p:txBody>
      </p:sp>
      <p:sp>
        <p:nvSpPr>
          <p:cNvPr id="111" name="Google Shape;111;g3530ec15674_0_181"/>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Clr>
                <a:schemeClr val="dk1"/>
              </a:buClr>
              <a:buSzPts val="1100"/>
              <a:buFont typeface="Arial"/>
              <a:buNone/>
            </a:pPr>
            <a:r>
              <a:rPr lang="en-US" sz="2880"/>
              <a:t>(Reference - do not print)</a:t>
            </a:r>
            <a:endParaRPr/>
          </a:p>
        </p:txBody>
      </p:sp>
      <p:pic>
        <p:nvPicPr>
          <p:cNvPr descr="The image features a white rectangular background with rounded corners. In the upper left section, there is a bold, black stick figure symbol representing a crack or break due to an impact, with lines radiating outward to suggest force or pressure. &#10;&#10;Transcribed Text:&#10;&#10;Impact - damage from heavy moving objects &#10;Activity 3" id="112" name="Google Shape;112;g3530ec15674_0_181"/>
          <p:cNvPicPr preferRelativeResize="0"/>
          <p:nvPr/>
        </p:nvPicPr>
        <p:blipFill rotWithShape="1">
          <a:blip r:embed="rId3">
            <a:alphaModFix/>
          </a:blip>
          <a:srcRect b="0" l="0" r="0" t="0"/>
          <a:stretch/>
        </p:blipFill>
        <p:spPr>
          <a:xfrm>
            <a:off x="2319313" y="2811275"/>
            <a:ext cx="5419771" cy="4189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3530ec15674_0_188"/>
          <p:cNvSpPr txBox="1"/>
          <p:nvPr>
            <p:ph type="title"/>
          </p:nvPr>
        </p:nvSpPr>
        <p:spPr>
          <a:xfrm>
            <a:off x="691515" y="413810"/>
            <a:ext cx="8675400" cy="15024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Blank ¼ Page Card Screenshot</a:t>
            </a:r>
            <a:endParaRPr/>
          </a:p>
        </p:txBody>
      </p:sp>
      <p:sp>
        <p:nvSpPr>
          <p:cNvPr id="119" name="Google Shape;119;g3530ec15674_0_188"/>
          <p:cNvSpPr txBox="1"/>
          <p:nvPr>
            <p:ph idx="1" type="body"/>
          </p:nvPr>
        </p:nvSpPr>
        <p:spPr>
          <a:xfrm>
            <a:off x="691515" y="2069042"/>
            <a:ext cx="8675400" cy="4931400"/>
          </a:xfrm>
          <a:prstGeom prst="rect">
            <a:avLst/>
          </a:prstGeom>
        </p:spPr>
        <p:txBody>
          <a:bodyPr anchorCtr="0" anchor="t" bIns="45700" lIns="91425" spcFirstLastPara="1" rIns="91425" wrap="square" tIns="45700">
            <a:normAutofit/>
          </a:bodyPr>
          <a:lstStyle/>
          <a:p>
            <a:pPr indent="0" lvl="0" marL="0" rtl="0" algn="l">
              <a:spcBef>
                <a:spcPts val="1100"/>
              </a:spcBef>
              <a:spcAft>
                <a:spcPts val="0"/>
              </a:spcAft>
              <a:buClr>
                <a:schemeClr val="dk1"/>
              </a:buClr>
              <a:buSzPts val="1100"/>
              <a:buFont typeface="Arial"/>
              <a:buNone/>
            </a:pPr>
            <a:r>
              <a:rPr lang="en-US"/>
              <a:t>Intended for learner responses</a:t>
            </a:r>
            <a:endParaRPr/>
          </a:p>
          <a:p>
            <a:pPr indent="0" lvl="0" marL="0" rtl="0" algn="l">
              <a:spcBef>
                <a:spcPts val="1100"/>
              </a:spcBef>
              <a:spcAft>
                <a:spcPts val="0"/>
              </a:spcAft>
              <a:buNone/>
            </a:pPr>
            <a:r>
              <a:t/>
            </a:r>
            <a:endParaRPr/>
          </a:p>
        </p:txBody>
      </p:sp>
      <p:pic>
        <p:nvPicPr>
          <p:cNvPr descr="Four blank rectangular frames in a grid layout." id="120" name="Google Shape;120;g3530ec15674_0_188"/>
          <p:cNvPicPr preferRelativeResize="0"/>
          <p:nvPr/>
        </p:nvPicPr>
        <p:blipFill rotWithShape="1">
          <a:blip r:embed="rId3">
            <a:alphaModFix/>
          </a:blip>
          <a:srcRect b="0" l="0" r="0" t="0"/>
          <a:stretch/>
        </p:blipFill>
        <p:spPr>
          <a:xfrm>
            <a:off x="2380976" y="2666175"/>
            <a:ext cx="5607475" cy="4334274"/>
          </a:xfrm>
          <a:prstGeom prst="rect">
            <a:avLst/>
          </a:prstGeom>
          <a:noFill/>
          <a:ln cap="flat" cmpd="sng" w="9525">
            <a:solidFill>
              <a:srgbClr val="D9D9D9"/>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g3530ec15674_0_291"/>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Poster Pages with Examples</a:t>
            </a:r>
            <a:endParaRPr/>
          </a:p>
        </p:txBody>
      </p:sp>
      <p:pic>
        <p:nvPicPr>
          <p:cNvPr descr="The image is a graphic featuring a rounded rectangle with a white background. On the left side, there is a black triangular warning symbol with an exclamation mark in the center, indicating a hazard. On the right side, the word &quot;Hazard&quot; is in bold black text. Below, in blue italic text, are phrases associated with the term: &quot;-Danger,&quot; &quot;-Not Safe,&quot; &quot;-Something that will harm me,&quot; and &quot;-Yeeyá.&quot; The bottom right corner contains the text &quot;Activity 2.&quot;&#10;&#10;Transcribed Text:&#10;&#10;&quot;Hazard&#10;-Danger&#10;-Not Safe&#10;-Something that will harm me.&#10;-Yeeyá&#10;Activity 2&quot;" id="127" name="Google Shape;127;g3530ec15674_0_291" title="Hazard with examples.png"/>
          <p:cNvPicPr preferRelativeResize="0"/>
          <p:nvPr/>
        </p:nvPicPr>
        <p:blipFill>
          <a:blip r:embed="rId3">
            <a:alphaModFix/>
          </a:blip>
          <a:stretch>
            <a:fillRect/>
          </a:stretch>
        </p:blipFill>
        <p:spPr>
          <a:xfrm>
            <a:off x="1600200" y="1672925"/>
            <a:ext cx="6858001" cy="5299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g3530ec15674_0_202"/>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p>
            <a:pPr indent="0" lvl="0" marL="0" rtl="0" algn="l">
              <a:spcBef>
                <a:spcPts val="0"/>
              </a:spcBef>
              <a:spcAft>
                <a:spcPts val="0"/>
              </a:spcAft>
              <a:buNone/>
            </a:pPr>
            <a:r>
              <a:rPr lang="en-US"/>
              <a:t>Poster Setup Layout</a:t>
            </a:r>
            <a:endParaRPr/>
          </a:p>
        </p:txBody>
      </p:sp>
      <p:pic>
        <p:nvPicPr>
          <p:cNvPr descr="The image is a poster labeled &quot;Our Ideas about Space Hazards Engineering. It is divided into three vertical sections. The left section contains ten dark blue rectangles labeled &quot;RSG.&quot; They are arranged with one on top, then two, then one, then three rows of two each. The middle section features a pattern of numbered dark blue squares, organized in five rows. The topmost row has one square labeled &quot;2,&quot; followed by a row three squared labeled &quot;1&quot; &quot;1&quot; and &quot;2.&quot; The third has three squares labeled &quot;2&quot; &quot;2&quot; and &quot;3.&quot; The fourth row has two squares labeled &quot;3,&quot; and &quot;3,&quot; while the fifth row has two squares labeled &quot;3,&quot; and  the last row has two squares labeled &quot;4.&quot; The right section contains one column of 5 squares. They are labeled top to bottom: &quot;5&quot; &quot;6&quot; &quot;7&quot; &quot;8&quot; and &quot;9&quot;" id="134" name="Google Shape;134;g3530ec15674_0_202"/>
          <p:cNvPicPr preferRelativeResize="0"/>
          <p:nvPr/>
        </p:nvPicPr>
        <p:blipFill rotWithShape="1">
          <a:blip r:embed="rId3">
            <a:alphaModFix/>
          </a:blip>
          <a:srcRect b="455" l="0" r="0" t="455"/>
          <a:stretch/>
        </p:blipFill>
        <p:spPr>
          <a:xfrm>
            <a:off x="1600200" y="1752894"/>
            <a:ext cx="6858001" cy="524755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2025-03-13T17:13:18Z</dcterms:created>
  <dc:creator>Stephanie Jackson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0x0101001EC5CB7F1E742344B00DF604CB714C72</vt:lpwstr>
  </property>
</Properties>
</file>