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7772400" cx="10058400"/>
  <p:notesSz cx="6858000" cy="9144000"/>
  <p:embeddedFontLst>
    <p:embeddedFont>
      <p:font typeface="Raleway SemiBold"/>
      <p:regular r:id="rId54"/>
      <p:bold r:id="rId55"/>
      <p:italic r:id="rId56"/>
      <p:boldItalic r:id="rId57"/>
    </p:embeddedFont>
    <p:embeddedFont>
      <p:font typeface="Montserrat"/>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92">
          <p15:clr>
            <a:srgbClr val="747775"/>
          </p15:clr>
        </p15:guide>
        <p15:guide id="2" pos="928">
          <p15:clr>
            <a:srgbClr val="747775"/>
          </p15:clr>
        </p15:guide>
        <p15:guide id="3" pos="5408">
          <p15:clr>
            <a:srgbClr val="747775"/>
          </p15:clr>
        </p15:guide>
      </p15:sldGuideLst>
    </p:ext>
    <p:ext uri="GoogleSlidesCustomDataVersion2">
      <go:slidesCustomData xmlns:go="http://customooxmlschemas.google.com/" r:id="rId62" roundtripDataSignature="AMtx7mj+BHzGtlgM4Qwn/cGu8Xtxu/0K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92" orient="horz"/>
        <p:guide pos="928"/>
        <p:guide pos="540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customschemas.google.com/relationships/presentationmetadata" Target="metadata"/><Relationship Id="rId61" Type="http://schemas.openxmlformats.org/officeDocument/2006/relationships/font" Target="fonts/Montserrat-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Montserrat-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RalewaySemiBold-bold.fntdata"/><Relationship Id="rId10" Type="http://schemas.openxmlformats.org/officeDocument/2006/relationships/slide" Target="slides/slide4.xml"/><Relationship Id="rId54" Type="http://schemas.openxmlformats.org/officeDocument/2006/relationships/font" Target="fonts/RalewaySemiBold-regular.fntdata"/><Relationship Id="rId13" Type="http://schemas.openxmlformats.org/officeDocument/2006/relationships/slide" Target="slides/slide7.xml"/><Relationship Id="rId57" Type="http://schemas.openxmlformats.org/officeDocument/2006/relationships/font" Target="fonts/RalewaySemiBold-boldItalic.fntdata"/><Relationship Id="rId12" Type="http://schemas.openxmlformats.org/officeDocument/2006/relationships/slide" Target="slides/slide6.xml"/><Relationship Id="rId56" Type="http://schemas.openxmlformats.org/officeDocument/2006/relationships/font" Target="fonts/RalewaySemiBold-italic.fntdata"/><Relationship Id="rId15" Type="http://schemas.openxmlformats.org/officeDocument/2006/relationships/slide" Target="slides/slide9.xml"/><Relationship Id="rId59" Type="http://schemas.openxmlformats.org/officeDocument/2006/relationships/font" Target="fonts/Montserrat-bold.fntdata"/><Relationship Id="rId14" Type="http://schemas.openxmlformats.org/officeDocument/2006/relationships/slide" Target="slides/slide8.xml"/><Relationship Id="rId58" Type="http://schemas.openxmlformats.org/officeDocument/2006/relationships/font" Target="fonts/Montserrat-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5183e2ac98_0_19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5183e2ac98_0_1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35183e2ac98_0_1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5183e2ac98_0_54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5183e2ac98_0_5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35183e2ac98_0_5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5183e2ac98_0_54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5183e2ac98_0_5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35183e2ac98_0_5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5183e2ac98_0_55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35183e2ac98_0_5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35183e2ac98_0_5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5183e2ac98_0_58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35183e2ac98_0_5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g35183e2ac98_0_5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5183e2ac98_0_87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5183e2ac98_0_8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35183e2ac98_0_8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5183e2ac98_0_74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5183e2ac98_0_7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35183e2ac98_0_7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5183e2ac98_1_3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5183e2ac98_1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35183e2ac98_1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5183e2ac98_0_6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5183e2ac98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35183e2ac98_0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5183e2ac98_0_97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5183e2ac98_0_9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35183e2ac98_0_9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5183e2ac98_0_98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5183e2ac98_0_9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35183e2ac98_0_9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5183e2ac98_0_25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5183e2ac98_0_2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35183e2ac98_0_2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516df834db_0_29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516df834db_0_2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g3516df834db_0_2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5183e2ac98_1_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35183e2ac98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g35183e2ac98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5183e2ac98_1_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5183e2ac98_1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g35183e2ac98_1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5183e2ac98_1_1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5183e2ac98_1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35183e2ac98_1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5183e2ac98_1_2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5183e2ac98_1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g35183e2ac98_1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5183e2ac98_1_1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5183e2ac98_1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g35183e2ac98_1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5183e2ac98_1_3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5183e2ac98_1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g35183e2ac98_1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5183e2ac98_1_16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5183e2ac98_1_1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g35183e2ac98_1_1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5183e2ac98_1_17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5183e2ac98_1_1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g35183e2ac98_1_1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5183e2ac98_1_23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5183e2ac98_1_2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g35183e2ac98_1_2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5183e2ac98_0_26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5183e2ac98_0_2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35183e2ac98_0_2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5183e2ac98_1_24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5183e2ac98_1_2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g35183e2ac98_1_2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5183e2ac98_1_30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35183e2ac98_1_3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g35183e2ac98_1_3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5183e2ac98_1_31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35183e2ac98_1_3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35183e2ac98_1_3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5183e2ac98_1_37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5183e2ac98_1_3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35183e2ac98_1_3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5183e2ac98_1_38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35183e2ac98_1_3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g35183e2ac98_1_3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5183e2ac98_1_39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5183e2ac98_1_3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g35183e2ac98_1_3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5183e2ac98_1_45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5183e2ac98_1_4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g35183e2ac98_1_4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5183e2ac98_1_51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5183e2ac98_1_5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g35183e2ac98_1_5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5183e2ac98_1_58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5183e2ac98_1_5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g35183e2ac98_1_5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5183e2ac98_1_65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35183e2ac98_1_6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g35183e2ac98_1_6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5183e2ac98_0_26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5183e2ac98_0_2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35183e2ac98_0_2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5183e2ac98_1_65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35183e2ac98_1_6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g35183e2ac98_1_6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5183e2ac98_1_81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35183e2ac98_1_8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g35183e2ac98_1_8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5183e2ac98_1_72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35183e2ac98_1_7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g35183e2ac98_1_7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5183e2ac98_1_72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35183e2ac98_1_7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g35183e2ac98_1_7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35183e2ac98_1_82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35183e2ac98_1_8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g35183e2ac98_1_8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35183e2ac98_1_74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35183e2ac98_1_7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g35183e2ac98_1_7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5183e2ac98_1_74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35183e2ac98_1_7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g35183e2ac98_1_7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5183e2ac98_1_75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35183e2ac98_1_7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g35183e2ac98_1_7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516df834db_0_6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516df834db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3516df834db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5183e2ac98_0_39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5183e2ac98_0_3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35183e2ac98_0_3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5183e2ac98_0_46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5183e2ac98_0_4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35183e2ac98_0_4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5183e2ac98_0_52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5183e2ac98_0_5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35183e2ac98_0_5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5183e2ac98_0_53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5183e2ac98_0_5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35183e2ac98_0_5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3516df834db_0_10"/>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5" name="Google Shape;15;g3516df834db_0_10"/>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6" name="Google Shape;16;g3516df834db_0_1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3516df834db_0_45"/>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50" name="Google Shape;50;g3516df834db_0_45"/>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51" name="Google Shape;51;g3516df834db_0_4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3516df834db_0_4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g3516df834db_0_257"/>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3516df834db_0_257"/>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57" name="Google Shape;57;g3516df834db_0_257"/>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g3516df834db_0_257"/>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3516df834db_0_257"/>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g3516df834db_0_263"/>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g3516df834db_0_263"/>
          <p:cNvSpPr txBox="1"/>
          <p:nvPr>
            <p:ph idx="1" type="body"/>
          </p:nvPr>
        </p:nvSpPr>
        <p:spPr>
          <a:xfrm>
            <a:off x="69151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63" name="Google Shape;63;g3516df834db_0_263"/>
          <p:cNvSpPr txBox="1"/>
          <p:nvPr>
            <p:ph idx="2" type="body"/>
          </p:nvPr>
        </p:nvSpPr>
        <p:spPr>
          <a:xfrm>
            <a:off x="509206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64" name="Google Shape;64;g3516df834db_0_263"/>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g3516df834db_0_263"/>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g3516df834db_0_263"/>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g35183e2ac98_1_599"/>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73" name="Google Shape;73;g35183e2ac98_1_599"/>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74" name="Google Shape;74;g35183e2ac98_1_59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g35183e2ac98_1_603"/>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77" name="Google Shape;77;g35183e2ac98_1_60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g35183e2ac98_1_60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0" name="Google Shape;80;g35183e2ac98_1_606"/>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81" name="Google Shape;81;g35183e2ac98_1_60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 name="Shape 82"/>
        <p:cNvGrpSpPr/>
        <p:nvPr/>
      </p:nvGrpSpPr>
      <p:grpSpPr>
        <a:xfrm>
          <a:off x="0" y="0"/>
          <a:ext cx="0" cy="0"/>
          <a:chOff x="0" y="0"/>
          <a:chExt cx="0" cy="0"/>
        </a:xfrm>
      </p:grpSpPr>
      <p:sp>
        <p:nvSpPr>
          <p:cNvPr id="83" name="Google Shape;83;g35183e2ac98_1_61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4" name="Google Shape;84;g35183e2ac98_1_610"/>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85" name="Google Shape;85;g35183e2ac98_1_610"/>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86" name="Google Shape;86;g35183e2ac98_1_61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g35183e2ac98_1_61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9" name="Google Shape;89;g35183e2ac98_1_61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0" name="Shape 90"/>
        <p:cNvGrpSpPr/>
        <p:nvPr/>
      </p:nvGrpSpPr>
      <p:grpSpPr>
        <a:xfrm>
          <a:off x="0" y="0"/>
          <a:ext cx="0" cy="0"/>
          <a:chOff x="0" y="0"/>
          <a:chExt cx="0" cy="0"/>
        </a:xfrm>
      </p:grpSpPr>
      <p:sp>
        <p:nvSpPr>
          <p:cNvPr id="91" name="Google Shape;91;g35183e2ac98_1_618"/>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92" name="Google Shape;92;g35183e2ac98_1_618"/>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93" name="Google Shape;93;g35183e2ac98_1_61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3516df834db_0_14"/>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9" name="Google Shape;19;g3516df834db_0_1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4" name="Shape 94"/>
        <p:cNvGrpSpPr/>
        <p:nvPr/>
      </p:nvGrpSpPr>
      <p:grpSpPr>
        <a:xfrm>
          <a:off x="0" y="0"/>
          <a:ext cx="0" cy="0"/>
          <a:chOff x="0" y="0"/>
          <a:chExt cx="0" cy="0"/>
        </a:xfrm>
      </p:grpSpPr>
      <p:sp>
        <p:nvSpPr>
          <p:cNvPr id="95" name="Google Shape;95;g35183e2ac98_1_622"/>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96" name="Google Shape;96;g35183e2ac98_1_62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g35183e2ac98_1_625"/>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99" name="Google Shape;99;g35183e2ac98_1_625"/>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0" name="Google Shape;100;g35183e2ac98_1_625"/>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101" name="Google Shape;101;g35183e2ac98_1_625"/>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02" name="Google Shape;102;g35183e2ac98_1_62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g35183e2ac98_1_631"/>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105" name="Google Shape;105;g35183e2ac98_1_63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g35183e2ac98_1_634"/>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108" name="Google Shape;108;g35183e2ac98_1_634"/>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109" name="Google Shape;109;g35183e2ac98_1_63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g35183e2ac98_1_63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2" name="Shape 112"/>
        <p:cNvGrpSpPr/>
        <p:nvPr/>
      </p:nvGrpSpPr>
      <p:grpSpPr>
        <a:xfrm>
          <a:off x="0" y="0"/>
          <a:ext cx="0" cy="0"/>
          <a:chOff x="0" y="0"/>
          <a:chExt cx="0" cy="0"/>
        </a:xfrm>
      </p:grpSpPr>
      <p:sp>
        <p:nvSpPr>
          <p:cNvPr id="113" name="Google Shape;113;g35183e2ac98_1_640"/>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35183e2ac98_1_640"/>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115" name="Google Shape;115;g35183e2ac98_1_640"/>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g35183e2ac98_1_640"/>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35183e2ac98_1_640"/>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8" name="Shape 118"/>
        <p:cNvGrpSpPr/>
        <p:nvPr/>
      </p:nvGrpSpPr>
      <p:grpSpPr>
        <a:xfrm>
          <a:off x="0" y="0"/>
          <a:ext cx="0" cy="0"/>
          <a:chOff x="0" y="0"/>
          <a:chExt cx="0" cy="0"/>
        </a:xfrm>
      </p:grpSpPr>
      <p:sp>
        <p:nvSpPr>
          <p:cNvPr id="119" name="Google Shape;119;g35183e2ac98_1_646"/>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g35183e2ac98_1_646"/>
          <p:cNvSpPr txBox="1"/>
          <p:nvPr>
            <p:ph idx="1" type="body"/>
          </p:nvPr>
        </p:nvSpPr>
        <p:spPr>
          <a:xfrm>
            <a:off x="69151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121" name="Google Shape;121;g35183e2ac98_1_646"/>
          <p:cNvSpPr txBox="1"/>
          <p:nvPr>
            <p:ph idx="2" type="body"/>
          </p:nvPr>
        </p:nvSpPr>
        <p:spPr>
          <a:xfrm>
            <a:off x="509206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122" name="Google Shape;122;g35183e2ac98_1_646"/>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g35183e2ac98_1_646"/>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35183e2ac98_1_646"/>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3516df834db_0_1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g3516df834db_0_17"/>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3" name="Google Shape;23;g3516df834db_0_1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3516df834db_0_2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6" name="Google Shape;26;g3516df834db_0_21"/>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a:solidFill>
                  <a:schemeClr val="dk1"/>
                </a:solidFill>
              </a:defRPr>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7" name="Google Shape;27;g3516df834db_0_21"/>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8" name="Google Shape;28;g3516df834db_0_2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3516df834db_0_2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31" name="Google Shape;31;g3516df834db_0_2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g3516df834db_0_29"/>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4" name="Google Shape;34;g3516df834db_0_29"/>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5" name="Google Shape;35;g3516df834db_0_2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g3516df834db_0_33"/>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8" name="Google Shape;38;g3516df834db_0_3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g3516df834db_0_36"/>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41" name="Google Shape;41;g3516df834db_0_36"/>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42" name="Google Shape;42;g3516df834db_0_36"/>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43" name="Google Shape;43;g3516df834db_0_36"/>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4" name="Google Shape;44;g3516df834db_0_3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3516df834db_0_42"/>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7" name="Google Shape;47;g3516df834db_0_4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3516df834db_0_6"/>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11" name="Google Shape;11;g3516df834db_0_6"/>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12" name="Google Shape;12;g3516df834db_0_6"/>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g35183e2ac98_1_595"/>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69" name="Google Shape;69;g35183e2ac98_1_595"/>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70" name="Google Shape;70;g35183e2ac98_1_595"/>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0" Type="http://schemas.openxmlformats.org/officeDocument/2006/relationships/image" Target="../media/image30.png"/><Relationship Id="rId22" Type="http://schemas.openxmlformats.org/officeDocument/2006/relationships/image" Target="../media/image54.png"/><Relationship Id="rId21" Type="http://schemas.openxmlformats.org/officeDocument/2006/relationships/image" Target="../media/image15.png"/><Relationship Id="rId24" Type="http://schemas.openxmlformats.org/officeDocument/2006/relationships/image" Target="../media/image46.png"/><Relationship Id="rId23" Type="http://schemas.openxmlformats.org/officeDocument/2006/relationships/image" Target="../media/image36.png"/><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55.png"/><Relationship Id="rId26" Type="http://schemas.openxmlformats.org/officeDocument/2006/relationships/image" Target="../media/image20.png"/><Relationship Id="rId25" Type="http://schemas.openxmlformats.org/officeDocument/2006/relationships/image" Target="../media/image35.png"/><Relationship Id="rId28" Type="http://schemas.openxmlformats.org/officeDocument/2006/relationships/image" Target="../media/image21.png"/><Relationship Id="rId27" Type="http://schemas.openxmlformats.org/officeDocument/2006/relationships/image" Target="../media/image42.png"/><Relationship Id="rId5" Type="http://schemas.openxmlformats.org/officeDocument/2006/relationships/image" Target="../media/image24.jpg"/><Relationship Id="rId6" Type="http://schemas.openxmlformats.org/officeDocument/2006/relationships/image" Target="../media/image8.png"/><Relationship Id="rId29" Type="http://schemas.openxmlformats.org/officeDocument/2006/relationships/image" Target="../media/image23.png"/><Relationship Id="rId7" Type="http://schemas.openxmlformats.org/officeDocument/2006/relationships/image" Target="../media/image6.png"/><Relationship Id="rId8" Type="http://schemas.openxmlformats.org/officeDocument/2006/relationships/image" Target="../media/image22.png"/><Relationship Id="rId31" Type="http://schemas.openxmlformats.org/officeDocument/2006/relationships/image" Target="../media/image29.png"/><Relationship Id="rId30" Type="http://schemas.openxmlformats.org/officeDocument/2006/relationships/image" Target="../media/image14.png"/><Relationship Id="rId11" Type="http://schemas.openxmlformats.org/officeDocument/2006/relationships/image" Target="../media/image9.png"/><Relationship Id="rId10" Type="http://schemas.openxmlformats.org/officeDocument/2006/relationships/image" Target="../media/image3.png"/><Relationship Id="rId13" Type="http://schemas.openxmlformats.org/officeDocument/2006/relationships/image" Target="../media/image12.png"/><Relationship Id="rId12" Type="http://schemas.openxmlformats.org/officeDocument/2006/relationships/image" Target="../media/image19.png"/><Relationship Id="rId15" Type="http://schemas.openxmlformats.org/officeDocument/2006/relationships/image" Target="../media/image10.png"/><Relationship Id="rId14" Type="http://schemas.openxmlformats.org/officeDocument/2006/relationships/image" Target="../media/image11.png"/><Relationship Id="rId17" Type="http://schemas.openxmlformats.org/officeDocument/2006/relationships/image" Target="../media/image1.png"/><Relationship Id="rId16" Type="http://schemas.openxmlformats.org/officeDocument/2006/relationships/image" Target="../media/image13.png"/><Relationship Id="rId19" Type="http://schemas.openxmlformats.org/officeDocument/2006/relationships/image" Target="../media/image4.png"/><Relationship Id="rId18" Type="http://schemas.openxmlformats.org/officeDocument/2006/relationships/image" Target="../media/image18.png"/></Relationships>
</file>

<file path=ppt/slides/_rels/slide13.xml.rels><?xml version="1.0" encoding="UTF-8" standalone="yes"?><Relationships xmlns="http://schemas.openxmlformats.org/package/2006/relationships"><Relationship Id="rId20" Type="http://schemas.openxmlformats.org/officeDocument/2006/relationships/image" Target="../media/image50.png"/><Relationship Id="rId22" Type="http://schemas.openxmlformats.org/officeDocument/2006/relationships/image" Target="../media/image48.png"/><Relationship Id="rId21" Type="http://schemas.openxmlformats.org/officeDocument/2006/relationships/image" Target="../media/image30.png"/><Relationship Id="rId24" Type="http://schemas.openxmlformats.org/officeDocument/2006/relationships/image" Target="../media/image52.png"/><Relationship Id="rId23" Type="http://schemas.openxmlformats.org/officeDocument/2006/relationships/image" Target="../media/image34.png"/><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39.png"/><Relationship Id="rId9" Type="http://schemas.openxmlformats.org/officeDocument/2006/relationships/image" Target="../media/image22.png"/><Relationship Id="rId26" Type="http://schemas.openxmlformats.org/officeDocument/2006/relationships/image" Target="../media/image38.png"/><Relationship Id="rId25" Type="http://schemas.openxmlformats.org/officeDocument/2006/relationships/image" Target="../media/image46.png"/><Relationship Id="rId28" Type="http://schemas.openxmlformats.org/officeDocument/2006/relationships/image" Target="../media/image44.png"/><Relationship Id="rId27" Type="http://schemas.openxmlformats.org/officeDocument/2006/relationships/image" Target="../media/image40.png"/><Relationship Id="rId5" Type="http://schemas.openxmlformats.org/officeDocument/2006/relationships/image" Target="../media/image32.png"/><Relationship Id="rId6" Type="http://schemas.openxmlformats.org/officeDocument/2006/relationships/image" Target="../media/image47.png"/><Relationship Id="rId29" Type="http://schemas.openxmlformats.org/officeDocument/2006/relationships/image" Target="../media/image49.png"/><Relationship Id="rId7" Type="http://schemas.openxmlformats.org/officeDocument/2006/relationships/image" Target="../media/image41.png"/><Relationship Id="rId8" Type="http://schemas.openxmlformats.org/officeDocument/2006/relationships/image" Target="../media/image6.png"/><Relationship Id="rId30" Type="http://schemas.openxmlformats.org/officeDocument/2006/relationships/image" Target="../media/image53.png"/><Relationship Id="rId11" Type="http://schemas.openxmlformats.org/officeDocument/2006/relationships/image" Target="../media/image37.png"/><Relationship Id="rId10" Type="http://schemas.openxmlformats.org/officeDocument/2006/relationships/image" Target="../media/image55.png"/><Relationship Id="rId13" Type="http://schemas.openxmlformats.org/officeDocument/2006/relationships/image" Target="../media/image45.png"/><Relationship Id="rId12" Type="http://schemas.openxmlformats.org/officeDocument/2006/relationships/image" Target="../media/image51.png"/><Relationship Id="rId15" Type="http://schemas.openxmlformats.org/officeDocument/2006/relationships/image" Target="../media/image33.png"/><Relationship Id="rId14" Type="http://schemas.openxmlformats.org/officeDocument/2006/relationships/image" Target="../media/image12.png"/><Relationship Id="rId17" Type="http://schemas.openxmlformats.org/officeDocument/2006/relationships/image" Target="../media/image13.png"/><Relationship Id="rId16" Type="http://schemas.openxmlformats.org/officeDocument/2006/relationships/image" Target="../media/image10.png"/><Relationship Id="rId19" Type="http://schemas.openxmlformats.org/officeDocument/2006/relationships/image" Target="../media/image43.png"/><Relationship Id="rId18"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 Id="rId3" Type="http://schemas.openxmlformats.org/officeDocument/2006/relationships/image" Target="../media/image5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 Id="rId3"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 Id="rId3"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 Id="rId3"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 Id="rId3"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5.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6.xml"/><Relationship Id="rId3"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7.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35183e2ac98_0_192"/>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p>
            <a:pPr indent="0" lvl="0" marL="0" rtl="0" algn="ctr">
              <a:lnSpc>
                <a:spcPct val="90000"/>
              </a:lnSpc>
              <a:spcBef>
                <a:spcPts val="0"/>
              </a:spcBef>
              <a:spcAft>
                <a:spcPts val="0"/>
              </a:spcAft>
              <a:buNone/>
            </a:pPr>
            <a:r>
              <a:rPr b="1" lang="en-US" sz="4700">
                <a:highlight>
                  <a:schemeClr val="lt1"/>
                </a:highlight>
                <a:latin typeface="Montserrat"/>
                <a:ea typeface="Montserrat"/>
                <a:cs typeface="Montserrat"/>
                <a:sym typeface="Montserrat"/>
              </a:rPr>
              <a:t>Science</a:t>
            </a:r>
            <a:endParaRPr b="1" sz="4700">
              <a:highlight>
                <a:schemeClr val="lt1"/>
              </a:highlight>
              <a:latin typeface="Montserrat"/>
              <a:ea typeface="Montserrat"/>
              <a:cs typeface="Montserrat"/>
              <a:sym typeface="Montserrat"/>
            </a:endParaRPr>
          </a:p>
          <a:p>
            <a:pPr indent="0" lvl="0" marL="0" rtl="0" algn="ctr">
              <a:lnSpc>
                <a:spcPct val="90000"/>
              </a:lnSpc>
              <a:spcBef>
                <a:spcPts val="0"/>
              </a:spcBef>
              <a:spcAft>
                <a:spcPts val="0"/>
              </a:spcAft>
              <a:buNone/>
            </a:pPr>
            <a:r>
              <a:rPr b="1" lang="en-US" sz="4700">
                <a:highlight>
                  <a:schemeClr val="lt1"/>
                </a:highlight>
                <a:latin typeface="Montserrat"/>
                <a:ea typeface="Montserrat"/>
                <a:cs typeface="Montserrat"/>
                <a:sym typeface="Montserrat"/>
              </a:rPr>
              <a:t>Space Hazard</a:t>
            </a:r>
            <a:br>
              <a:rPr b="1" lang="en-US" sz="4700">
                <a:highlight>
                  <a:schemeClr val="lt1"/>
                </a:highlight>
                <a:latin typeface="Montserrat"/>
                <a:ea typeface="Montserrat"/>
                <a:cs typeface="Montserrat"/>
                <a:sym typeface="Montserrat"/>
              </a:rPr>
            </a:br>
            <a:r>
              <a:rPr b="1" lang="en-US" sz="4700">
                <a:highlight>
                  <a:schemeClr val="lt1"/>
                </a:highlight>
                <a:latin typeface="Montserrat"/>
                <a:ea typeface="Montserrat"/>
                <a:cs typeface="Montserrat"/>
                <a:sym typeface="Montserrat"/>
              </a:rPr>
              <a:t>RSG &amp; Adventures 1-9</a:t>
            </a:r>
            <a:br>
              <a:rPr b="1" lang="en-US" sz="4700">
                <a:highlight>
                  <a:schemeClr val="lt1"/>
                </a:highlight>
                <a:latin typeface="Montserrat"/>
                <a:ea typeface="Montserrat"/>
                <a:cs typeface="Montserrat"/>
                <a:sym typeface="Montserrat"/>
              </a:rPr>
            </a:br>
            <a:r>
              <a:rPr b="1" lang="en-US" sz="4700">
                <a:highlight>
                  <a:schemeClr val="lt1"/>
                </a:highlight>
                <a:latin typeface="Montserrat"/>
                <a:ea typeface="Montserrat"/>
                <a:cs typeface="Montserrat"/>
                <a:sym typeface="Montserrat"/>
              </a:rPr>
              <a:t>Our Ideas Poster</a:t>
            </a:r>
            <a:endParaRPr>
              <a:highlight>
                <a:schemeClr val="lt1"/>
              </a:highlight>
            </a:endParaRPr>
          </a:p>
        </p:txBody>
      </p:sp>
      <p:sp>
        <p:nvSpPr>
          <p:cNvPr id="131" name="Google Shape;131;g35183e2ac98_0_192"/>
          <p:cNvSpPr txBox="1"/>
          <p:nvPr>
            <p:ph idx="1" type="subTitle"/>
          </p:nvPr>
        </p:nvSpPr>
        <p:spPr>
          <a:xfrm>
            <a:off x="342870" y="4683003"/>
            <a:ext cx="9372600" cy="1197600"/>
          </a:xfrm>
          <a:prstGeom prst="rect">
            <a:avLst/>
          </a:prstGeom>
        </p:spPr>
        <p:txBody>
          <a:bodyPr anchorCtr="0" anchor="t" bIns="113100" lIns="113100" spcFirstLastPara="1" rIns="113100" wrap="square" tIns="113100">
            <a:normAutofit lnSpcReduction="10000"/>
          </a:bodyPr>
          <a:lstStyle/>
          <a:p>
            <a:pPr indent="0" lvl="0" marL="0" rtl="0" algn="ctr">
              <a:lnSpc>
                <a:spcPct val="90000"/>
              </a:lnSpc>
              <a:spcBef>
                <a:spcPts val="0"/>
              </a:spcBef>
              <a:spcAft>
                <a:spcPts val="0"/>
              </a:spcAft>
              <a:buNone/>
            </a:pPr>
            <a:r>
              <a:rPr lang="en-US" sz="3600">
                <a:solidFill>
                  <a:schemeClr val="dk1"/>
                </a:solidFill>
              </a:rPr>
              <a:t>Prep &amp; Setup Guide with Examples</a:t>
            </a:r>
            <a:endParaRPr sz="3600">
              <a:solidFill>
                <a:schemeClr val="dk1"/>
              </a:solidFill>
            </a:endParaRPr>
          </a:p>
          <a:p>
            <a:pPr indent="0" lvl="0" marL="0" rtl="0" algn="ctr">
              <a:lnSpc>
                <a:spcPct val="90000"/>
              </a:lnSpc>
              <a:spcBef>
                <a:spcPts val="0"/>
              </a:spcBef>
              <a:spcAft>
                <a:spcPts val="0"/>
              </a:spcAft>
              <a:buNone/>
            </a:pPr>
            <a:r>
              <a:rPr lang="en-US" sz="3600">
                <a:solidFill>
                  <a:schemeClr val="dk1"/>
                </a:solidFill>
              </a:rPr>
              <a:t>Screen Reader Version - NOT for Print</a:t>
            </a:r>
            <a:endParaRPr sz="36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5183e2ac98_0_54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Poster Setup Layout with Learner Examples</a:t>
            </a:r>
            <a:endParaRPr/>
          </a:p>
        </p:txBody>
      </p:sp>
      <p:pic>
        <p:nvPicPr>
          <p:cNvPr descr="The image is a screenshot of a digital whiteboard titled &quot;Our Ideas about Space Hazards Science.&quot; It is divided into three columns, each labeled with a title. The left column contains ten rectangular text boxes of various diagrams and bullet points related to space science and design concepts. The middle column includes eleven rectangular text boxes, featuring questions and diagrams focusing on space hazards and mitigation methods. The rightmost column contains more text boxes that discuss how NASA missions mitigate hazards, the challenges of traveling in space, and related educational themes. " id="200" name="Google Shape;200;g35183e2ac98_0_540"/>
          <p:cNvPicPr preferRelativeResize="0"/>
          <p:nvPr/>
        </p:nvPicPr>
        <p:blipFill>
          <a:blip r:embed="rId3">
            <a:alphaModFix/>
          </a:blip>
          <a:stretch>
            <a:fillRect/>
          </a:stretch>
        </p:blipFill>
        <p:spPr>
          <a:xfrm>
            <a:off x="1525561" y="1537975"/>
            <a:ext cx="7007227" cy="5462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35183e2ac98_0_546"/>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Details about Learner Examples</a:t>
            </a:r>
            <a:endParaRPr/>
          </a:p>
        </p:txBody>
      </p:sp>
      <p:sp>
        <p:nvSpPr>
          <p:cNvPr id="207" name="Google Shape;207;g35183e2ac98_0_546"/>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0" lvl="0" marL="0" rtl="0" algn="l">
              <a:lnSpc>
                <a:spcPct val="115000"/>
              </a:lnSpc>
              <a:spcBef>
                <a:spcPts val="1100"/>
              </a:spcBef>
              <a:spcAft>
                <a:spcPts val="0"/>
              </a:spcAft>
              <a:buNone/>
            </a:pPr>
            <a:r>
              <a:rPr lang="en-US" sz="2800">
                <a:solidFill>
                  <a:schemeClr val="dk1"/>
                </a:solidFill>
              </a:rPr>
              <a:t>The following two slides are a compromise to allow for alt text readability.</a:t>
            </a:r>
            <a:endParaRPr sz="2800">
              <a:solidFill>
                <a:schemeClr val="dk1"/>
              </a:solidFill>
            </a:endParaRPr>
          </a:p>
          <a:p>
            <a:pPr indent="-381000" lvl="0" marL="457200" rtl="0" algn="l">
              <a:lnSpc>
                <a:spcPct val="115000"/>
              </a:lnSpc>
              <a:spcBef>
                <a:spcPts val="1100"/>
              </a:spcBef>
              <a:spcAft>
                <a:spcPts val="0"/>
              </a:spcAft>
              <a:buSzPts val="2400"/>
              <a:buChar char="•"/>
            </a:pPr>
            <a:r>
              <a:rPr lang="en-US" sz="2800">
                <a:solidFill>
                  <a:schemeClr val="dk1"/>
                </a:solidFill>
              </a:rPr>
              <a:t>They are formatted for visual access, and not necessarily in a way that is best for screen readers, but do allow for alt text for each of the example cards. </a:t>
            </a:r>
            <a:endParaRPr sz="2800">
              <a:solidFill>
                <a:schemeClr val="dk1"/>
              </a:solidFill>
            </a:endParaRPr>
          </a:p>
          <a:p>
            <a:pPr indent="-381000" lvl="0" marL="457200" rtl="0" algn="l">
              <a:lnSpc>
                <a:spcPct val="115000"/>
              </a:lnSpc>
              <a:spcBef>
                <a:spcPts val="0"/>
              </a:spcBef>
              <a:spcAft>
                <a:spcPts val="0"/>
              </a:spcAft>
              <a:buSzPts val="2400"/>
              <a:buChar char="•"/>
            </a:pPr>
            <a:r>
              <a:rPr lang="en-US" sz="2800">
                <a:solidFill>
                  <a:schemeClr val="dk1"/>
                </a:solidFill>
              </a:rPr>
              <a:t>They are optional, and can be skipped if they are not helpful to you.</a:t>
            </a:r>
            <a:endParaRPr sz="2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212" name="Shape 212"/>
        <p:cNvGrpSpPr/>
        <p:nvPr/>
      </p:nvGrpSpPr>
      <p:grpSpPr>
        <a:xfrm>
          <a:off x="0" y="0"/>
          <a:ext cx="0" cy="0"/>
          <a:chOff x="0" y="0"/>
          <a:chExt cx="0" cy="0"/>
        </a:xfrm>
      </p:grpSpPr>
      <p:sp>
        <p:nvSpPr>
          <p:cNvPr id="213" name="Google Shape;213;g35183e2ac98_0_552"/>
          <p:cNvSpPr txBox="1"/>
          <p:nvPr/>
        </p:nvSpPr>
        <p:spPr>
          <a:xfrm>
            <a:off x="130625" y="131475"/>
            <a:ext cx="3570300" cy="486600"/>
          </a:xfrm>
          <a:prstGeom prst="rect">
            <a:avLst/>
          </a:prstGeom>
          <a:noFill/>
          <a:ln>
            <a:noFill/>
          </a:ln>
        </p:spPr>
        <p:txBody>
          <a:bodyPr anchorCtr="0" anchor="t" bIns="107275" lIns="107275" spcFirstLastPara="1" rIns="107275" wrap="square" tIns="107275">
            <a:noAutofit/>
          </a:bodyPr>
          <a:lstStyle/>
          <a:p>
            <a:pPr indent="0" lvl="0" marL="0" marR="0" rtl="0" algn="l">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Raleway SemiBold"/>
                <a:ea typeface="Raleway SemiBold"/>
                <a:cs typeface="Raleway SemiBold"/>
                <a:sym typeface="Raleway SemiBold"/>
              </a:rPr>
              <a:t>Poster Setup (with Example)</a:t>
            </a:r>
            <a:endParaRPr b="0" i="0" sz="1600" u="none" cap="none" strike="noStrike">
              <a:solidFill>
                <a:srgbClr val="000000"/>
              </a:solidFill>
              <a:latin typeface="Raleway SemiBold"/>
              <a:ea typeface="Raleway SemiBold"/>
              <a:cs typeface="Raleway SemiBold"/>
              <a:sym typeface="Raleway SemiBold"/>
            </a:endParaRPr>
          </a:p>
        </p:txBody>
      </p:sp>
      <p:sp>
        <p:nvSpPr>
          <p:cNvPr id="214" name="Google Shape;214;g35183e2ac98_0_552"/>
          <p:cNvSpPr txBox="1"/>
          <p:nvPr/>
        </p:nvSpPr>
        <p:spPr>
          <a:xfrm>
            <a:off x="3026302" y="131475"/>
            <a:ext cx="4000800" cy="486600"/>
          </a:xfrm>
          <a:prstGeom prst="rect">
            <a:avLst/>
          </a:prstGeom>
          <a:noFill/>
          <a:ln>
            <a:noFill/>
          </a:ln>
        </p:spPr>
        <p:txBody>
          <a:bodyPr anchorCtr="0" anchor="t"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 Our Ideas about Space Hazards</a:t>
            </a:r>
            <a:endParaRPr b="0" i="0" sz="1600" u="none" cap="none" strike="noStrike">
              <a:solidFill>
                <a:srgbClr val="000000"/>
              </a:solidFill>
              <a:latin typeface="Raleway SemiBold"/>
              <a:ea typeface="Raleway SemiBold"/>
              <a:cs typeface="Raleway SemiBold"/>
              <a:sym typeface="Raleway SemiBold"/>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Science</a:t>
            </a:r>
            <a:endParaRPr b="0" i="0" sz="1600" u="none" cap="none" strike="noStrike">
              <a:solidFill>
                <a:srgbClr val="000000"/>
              </a:solidFill>
              <a:latin typeface="Raleway SemiBold"/>
              <a:ea typeface="Raleway SemiBold"/>
              <a:cs typeface="Raleway SemiBold"/>
              <a:sym typeface="Raleway SemiBold"/>
            </a:endParaRPr>
          </a:p>
        </p:txBody>
      </p:sp>
      <p:pic>
        <p:nvPicPr>
          <p:cNvPr descr="Illustration of space station&#10;&#10;Transcribed Header text: How does space trash damage spacecraft and can we design ways to protect against it?&#10;&#10;Transcribed &quot;written&quot; Text:&#10;&#10;How does space trash damage spacecraft and can we design ways to protect against it?&#10;&#10;Put dents in the spacecraft&#10;Space trash may harm the spacecraft&#10;Damage the spacecraft&#10;Yes! We can design ways to protect the spacecraft!&#10;&#10;In the bottom right are the letters &quot;RSG&quot;&#10;" id="215" name="Google Shape;215;g35183e2ac98_0_552"/>
          <p:cNvPicPr preferRelativeResize="0"/>
          <p:nvPr/>
        </p:nvPicPr>
        <p:blipFill rotWithShape="1">
          <a:blip r:embed="rId3">
            <a:alphaModFix/>
          </a:blip>
          <a:srcRect b="0" l="0" r="0" t="0"/>
          <a:stretch/>
        </p:blipFill>
        <p:spPr>
          <a:xfrm>
            <a:off x="869938" y="1311525"/>
            <a:ext cx="1205730" cy="931701"/>
          </a:xfrm>
          <a:prstGeom prst="rect">
            <a:avLst/>
          </a:prstGeom>
          <a:noFill/>
          <a:ln>
            <a:noFill/>
          </a:ln>
        </p:spPr>
      </p:pic>
      <p:pic>
        <p:nvPicPr>
          <p:cNvPr descr="Transcribed &quot;written&quot; text: &#10;&#10;When space trash hits a spacecraft its energy can break the spacecraft. &#10;&#10;We can observe this energy when the tray moves, vibrates and makes noise.&#10;&#10;In the bottom right are the letters &quot;RSG&quot;&#10;" id="216" name="Google Shape;216;g35183e2ac98_0_552"/>
          <p:cNvPicPr preferRelativeResize="0"/>
          <p:nvPr/>
        </p:nvPicPr>
        <p:blipFill rotWithShape="1">
          <a:blip r:embed="rId4">
            <a:alphaModFix/>
          </a:blip>
          <a:srcRect b="0" l="0" r="0" t="0"/>
          <a:stretch/>
        </p:blipFill>
        <p:spPr>
          <a:xfrm>
            <a:off x="187405" y="2314887"/>
            <a:ext cx="1214449" cy="938695"/>
          </a:xfrm>
          <a:prstGeom prst="rect">
            <a:avLst/>
          </a:prstGeom>
          <a:noFill/>
          <a:ln>
            <a:noFill/>
          </a:ln>
        </p:spPr>
      </p:pic>
      <p:pic>
        <p:nvPicPr>
          <p:cNvPr descr="Transcribed &quot;written&quot; text:&#10;&#10;- Space trash that is larger or moving faster does more damage.&#10;&#10;In the bottom right are the letters &quot;RSG&quot;&#10;" id="217" name="Google Shape;217;g35183e2ac98_0_552"/>
          <p:cNvPicPr preferRelativeResize="0"/>
          <p:nvPr/>
        </p:nvPicPr>
        <p:blipFill rotWithShape="1">
          <a:blip r:embed="rId5">
            <a:alphaModFix/>
          </a:blip>
          <a:srcRect b="0" l="0" r="0" t="0"/>
          <a:stretch/>
        </p:blipFill>
        <p:spPr>
          <a:xfrm>
            <a:off x="1486950" y="2318375"/>
            <a:ext cx="1205725" cy="931697"/>
          </a:xfrm>
          <a:prstGeom prst="rect">
            <a:avLst/>
          </a:prstGeom>
          <a:noFill/>
          <a:ln>
            <a:noFill/>
          </a:ln>
        </p:spPr>
      </p:pic>
      <p:pic>
        <p:nvPicPr>
          <p:cNvPr descr="Transcribed Header Text: Scientist&#10;&#10;&#10;Transcribed &quot;written&quot; text:&#10;&#10;- Test things out&#10;- Make observations &amp; measurements&#10;- Ask questions&#10;- Gather evidence to answer questions.&#10;&#10;In the bottom right are the letters &quot;RSG&quot;&#10;&#10;" id="218" name="Google Shape;218;g35183e2ac98_0_552"/>
          <p:cNvPicPr preferRelativeResize="0"/>
          <p:nvPr/>
        </p:nvPicPr>
        <p:blipFill rotWithShape="1">
          <a:blip r:embed="rId6">
            <a:alphaModFix/>
          </a:blip>
          <a:srcRect b="0" l="0" r="0" t="0"/>
          <a:stretch/>
        </p:blipFill>
        <p:spPr>
          <a:xfrm>
            <a:off x="865570" y="3325225"/>
            <a:ext cx="1214449" cy="938711"/>
          </a:xfrm>
          <a:prstGeom prst="rect">
            <a:avLst/>
          </a:prstGeom>
          <a:noFill/>
          <a:ln>
            <a:noFill/>
          </a:ln>
        </p:spPr>
      </p:pic>
      <p:pic>
        <p:nvPicPr>
          <p:cNvPr descr="Image with the word &quot;Criteria&quot; and a checklist graphic underneath.&#10;&#10;In the bottom right is RSG-Level Up!&quot;&#10;" id="219" name="Google Shape;219;g35183e2ac98_0_552"/>
          <p:cNvPicPr preferRelativeResize="0"/>
          <p:nvPr/>
        </p:nvPicPr>
        <p:blipFill rotWithShape="1">
          <a:blip r:embed="rId7">
            <a:alphaModFix/>
          </a:blip>
          <a:srcRect b="0" l="0" r="0" t="0"/>
          <a:stretch/>
        </p:blipFill>
        <p:spPr>
          <a:xfrm>
            <a:off x="187395" y="4335575"/>
            <a:ext cx="1214449" cy="938711"/>
          </a:xfrm>
          <a:prstGeom prst="rect">
            <a:avLst/>
          </a:prstGeom>
          <a:noFill/>
          <a:ln>
            <a:noFill/>
          </a:ln>
        </p:spPr>
      </p:pic>
      <p:pic>
        <p:nvPicPr>
          <p:cNvPr descr="Image showing &quot;Constraints&quot; and &quot;Limitations on a design&quot; with an icon of a money bag, hand, and warning symbol.&#10;&#10;In the bottom right is RSG-Level Up!&quot;&#10;" id="220" name="Google Shape;220;g35183e2ac98_0_552"/>
          <p:cNvPicPr preferRelativeResize="0"/>
          <p:nvPr/>
        </p:nvPicPr>
        <p:blipFill rotWithShape="1">
          <a:blip r:embed="rId8">
            <a:alphaModFix/>
          </a:blip>
          <a:srcRect b="0" l="0" r="0" t="0"/>
          <a:stretch/>
        </p:blipFill>
        <p:spPr>
          <a:xfrm>
            <a:off x="1527620" y="4335213"/>
            <a:ext cx="1214449" cy="938711"/>
          </a:xfrm>
          <a:prstGeom prst="rect">
            <a:avLst/>
          </a:prstGeom>
          <a:noFill/>
          <a:ln>
            <a:noFill/>
          </a:ln>
        </p:spPr>
      </p:pic>
      <p:pic>
        <p:nvPicPr>
          <p:cNvPr descr="Transcribed text: Tradeoff - a compromise engineers make to balance competing design requirements &#10;&#10;In the bottom right is RSG-Level Up!&quot;&#10;" id="221" name="Google Shape;221;g35183e2ac98_0_552"/>
          <p:cNvPicPr preferRelativeResize="0"/>
          <p:nvPr/>
        </p:nvPicPr>
        <p:blipFill rotWithShape="1">
          <a:blip r:embed="rId9">
            <a:alphaModFix/>
          </a:blip>
          <a:srcRect b="0" l="0" r="0" t="0"/>
          <a:stretch/>
        </p:blipFill>
        <p:spPr>
          <a:xfrm>
            <a:off x="179770" y="5346213"/>
            <a:ext cx="1214449" cy="938711"/>
          </a:xfrm>
          <a:prstGeom prst="rect">
            <a:avLst/>
          </a:prstGeom>
          <a:noFill/>
          <a:ln>
            <a:noFill/>
          </a:ln>
        </p:spPr>
      </p:pic>
      <p:pic>
        <p:nvPicPr>
          <p:cNvPr descr="Transcribed header text: Engineer&#10;&#10;Image of icons for pencil, ruler and gear.&#10;&#10;Transcribed &quot;written&quot; text:&#10;&#10;- Design things to solve problems&#10;- Build things&#10;&#10;In the bottom right are the letters &quot;RSG&quot;&#10;" id="222" name="Google Shape;222;g35183e2ac98_0_552"/>
          <p:cNvPicPr preferRelativeResize="0"/>
          <p:nvPr/>
        </p:nvPicPr>
        <p:blipFill rotWithShape="1">
          <a:blip r:embed="rId10">
            <a:alphaModFix/>
          </a:blip>
          <a:srcRect b="0" l="0" r="0" t="0"/>
          <a:stretch/>
        </p:blipFill>
        <p:spPr>
          <a:xfrm>
            <a:off x="1523813" y="5345198"/>
            <a:ext cx="1214449" cy="938130"/>
          </a:xfrm>
          <a:prstGeom prst="rect">
            <a:avLst/>
          </a:prstGeom>
          <a:noFill/>
          <a:ln>
            <a:noFill/>
          </a:ln>
        </p:spPr>
      </p:pic>
      <p:pic>
        <p:nvPicPr>
          <p:cNvPr descr="Illustration of a spacecraft and text about designing protection against space trash.&#10;&#10;Transcribed Header Text:&#10;&#10;How can we design ways to protect the spacecraft against space trash?&#10;&#10;Transcribed &quot;written&quot; text:&#10;&#10;- Stack lays of materials&#10;- We can fold materials like index cards to be more absorbent.&#10;- When the materials absorb energy they protect the spacecraft.&#10;&#10;In the bottom right are the letters &quot;RSG&quot;" id="223" name="Google Shape;223;g35183e2ac98_0_552"/>
          <p:cNvPicPr preferRelativeResize="0"/>
          <p:nvPr/>
        </p:nvPicPr>
        <p:blipFill rotWithShape="1">
          <a:blip r:embed="rId11">
            <a:alphaModFix/>
          </a:blip>
          <a:srcRect b="0" l="0" r="0" t="0"/>
          <a:stretch/>
        </p:blipFill>
        <p:spPr>
          <a:xfrm>
            <a:off x="188475" y="6356875"/>
            <a:ext cx="1205730" cy="931701"/>
          </a:xfrm>
          <a:prstGeom prst="rect">
            <a:avLst/>
          </a:prstGeom>
          <a:noFill/>
          <a:ln>
            <a:noFill/>
          </a:ln>
        </p:spPr>
      </p:pic>
      <p:pic>
        <p:nvPicPr>
          <p:cNvPr descr="Transcribed header: Technology&#10;&#10;Transcribed &quot;written&quot; text:&#10;&#10;- The solution to the problem.&#10;- Material to protect a spacecraft&#10;- Spacecrafts built safely to bring astronauts home.&#10;- writing utensils&#10;- bikes&#10;&#10;In the bottom right are the letters &quot;RSG&quot;" id="224" name="Google Shape;224;g35183e2ac98_0_552"/>
          <p:cNvPicPr preferRelativeResize="0"/>
          <p:nvPr/>
        </p:nvPicPr>
        <p:blipFill rotWithShape="1">
          <a:blip r:embed="rId12">
            <a:alphaModFix/>
          </a:blip>
          <a:srcRect b="0" l="0" r="0" t="0"/>
          <a:stretch/>
        </p:blipFill>
        <p:spPr>
          <a:xfrm>
            <a:off x="1523808" y="6354817"/>
            <a:ext cx="1214449" cy="938759"/>
          </a:xfrm>
          <a:prstGeom prst="rect">
            <a:avLst/>
          </a:prstGeom>
          <a:noFill/>
          <a:ln>
            <a:noFill/>
          </a:ln>
        </p:spPr>
      </p:pic>
      <p:sp>
        <p:nvSpPr>
          <p:cNvPr id="225" name="Google Shape;225;g35183e2ac98_0_552"/>
          <p:cNvSpPr/>
          <p:nvPr/>
        </p:nvSpPr>
        <p:spPr>
          <a:xfrm>
            <a:off x="2867847" y="1439353"/>
            <a:ext cx="32700" cy="5456400"/>
          </a:xfrm>
          <a:prstGeom prst="rect">
            <a:avLst/>
          </a:prstGeom>
          <a:solidFill>
            <a:srgbClr val="674EA7"/>
          </a:solidFill>
          <a:ln>
            <a:noFill/>
          </a:ln>
        </p:spPr>
        <p:txBody>
          <a:bodyPr anchorCtr="0" anchor="ctr"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White slide with NASA logo and text asking about mitigating hazards on a NASA mission.&#10;&#10;Transcribed Text:&#10;&#10;&quot;How can we mitigate hazards on a particular NASA mission?&quot;&#10;&#10;In the bottom right is &quot;Adventure 1, 6, 7.&quot;" id="226" name="Google Shape;226;g35183e2ac98_0_552"/>
          <p:cNvPicPr preferRelativeResize="0"/>
          <p:nvPr/>
        </p:nvPicPr>
        <p:blipFill rotWithShape="1">
          <a:blip r:embed="rId13">
            <a:alphaModFix/>
          </a:blip>
          <a:srcRect b="0" l="0" r="0" t="0"/>
          <a:stretch/>
        </p:blipFill>
        <p:spPr>
          <a:xfrm>
            <a:off x="4419491" y="1267734"/>
            <a:ext cx="1214447" cy="939186"/>
          </a:xfrm>
          <a:prstGeom prst="rect">
            <a:avLst/>
          </a:prstGeom>
          <a:noFill/>
          <a:ln>
            <a:noFill/>
          </a:ln>
        </p:spPr>
      </p:pic>
      <p:pic>
        <p:nvPicPr>
          <p:cNvPr descr="On the left side of the text, there is a yellow and black radioactive hazard symbol.&#10;&#10;Transcribed Text:&#10;&#10;&quot;Why is it important to make hazards safer?&#10;&#10;Create safe environment for astronauts&#10;To keep everyone safe&#10;So nobody gets hurt&#10;To live 'BLE Best life ever!'&#10;Survival&#10;Communities can continue to live&#10;&#10;In the bottom right is &quot;Adventure 1&quot;" id="227" name="Google Shape;227;g35183e2ac98_0_552"/>
          <p:cNvPicPr preferRelativeResize="0"/>
          <p:nvPr/>
        </p:nvPicPr>
        <p:blipFill rotWithShape="1">
          <a:blip r:embed="rId14">
            <a:alphaModFix/>
          </a:blip>
          <a:srcRect b="0" l="0" r="0" t="0"/>
          <a:stretch/>
        </p:blipFill>
        <p:spPr>
          <a:xfrm>
            <a:off x="3075728" y="2311907"/>
            <a:ext cx="1214449" cy="938703"/>
          </a:xfrm>
          <a:prstGeom prst="rect">
            <a:avLst/>
          </a:prstGeom>
          <a:noFill/>
          <a:ln>
            <a:noFill/>
          </a:ln>
        </p:spPr>
      </p:pic>
      <p:pic>
        <p:nvPicPr>
          <p:cNvPr descr="Transcribed text:&#10;&#10;Add learner's index cards here&#10;&#10;In the bottom right is &quot;Adventure 1.&quot;" id="228" name="Google Shape;228;g35183e2ac98_0_552"/>
          <p:cNvPicPr preferRelativeResize="0"/>
          <p:nvPr/>
        </p:nvPicPr>
        <p:blipFill rotWithShape="1">
          <a:blip r:embed="rId15">
            <a:alphaModFix/>
          </a:blip>
          <a:srcRect b="0" l="0" r="0" t="0"/>
          <a:stretch/>
        </p:blipFill>
        <p:spPr>
          <a:xfrm>
            <a:off x="4419501" y="2311885"/>
            <a:ext cx="1214438" cy="938747"/>
          </a:xfrm>
          <a:prstGeom prst="rect">
            <a:avLst/>
          </a:prstGeom>
          <a:noFill/>
          <a:ln>
            <a:noFill/>
          </a:ln>
        </p:spPr>
      </p:pic>
      <p:pic>
        <p:nvPicPr>
          <p:cNvPr descr="Transcribed text: how do people stay safe from everyday hazards?&#10;&#10;In the bottom right is &quot;Adventure 1.&quot;" id="229" name="Google Shape;229;g35183e2ac98_0_552"/>
          <p:cNvPicPr preferRelativeResize="0"/>
          <p:nvPr/>
        </p:nvPicPr>
        <p:blipFill rotWithShape="1">
          <a:blip r:embed="rId16">
            <a:alphaModFix/>
          </a:blip>
          <a:srcRect b="0" l="0" r="0" t="0"/>
          <a:stretch/>
        </p:blipFill>
        <p:spPr>
          <a:xfrm>
            <a:off x="5763251" y="2311891"/>
            <a:ext cx="1214438" cy="938747"/>
          </a:xfrm>
          <a:prstGeom prst="rect">
            <a:avLst/>
          </a:prstGeom>
          <a:noFill/>
          <a:ln>
            <a:noFill/>
          </a:ln>
        </p:spPr>
      </p:pic>
      <p:pic>
        <p:nvPicPr>
          <p:cNvPr descr="Slide with the text 'What is a hazard?' and a triangular warning icon.&#10;&#10;In the bottom right is &quot;Adventure 2.&quot;" id="230" name="Google Shape;230;g35183e2ac98_0_552"/>
          <p:cNvPicPr preferRelativeResize="0"/>
          <p:nvPr/>
        </p:nvPicPr>
        <p:blipFill rotWithShape="1">
          <a:blip r:embed="rId17">
            <a:alphaModFix/>
          </a:blip>
          <a:srcRect b="0" l="0" r="0" t="0"/>
          <a:stretch/>
        </p:blipFill>
        <p:spPr>
          <a:xfrm>
            <a:off x="3075739" y="3355597"/>
            <a:ext cx="1214438" cy="938747"/>
          </a:xfrm>
          <a:prstGeom prst="rect">
            <a:avLst/>
          </a:prstGeom>
          <a:noFill/>
          <a:ln>
            <a:noFill/>
          </a:ln>
        </p:spPr>
      </p:pic>
      <p:pic>
        <p:nvPicPr>
          <p:cNvPr descr="The image features a white background with text and a small graphic. In the upper left portion, there are two lines of blue text written with a casual, hand-drawn font. Below this text, there is a simple, black frowning face composed of two dots for eyes and a curved line for the mouth, representing sadness or disapproval. To the right, there is pink text written in a similar casual style. In the bottom right corner, smaller black text displays additional wording.&#10;&#10;Transcribed Text:&#10;&#10;Dangerous&#10;Something that will harm me Scary Yiyáh&#10;&#10;In the bottom right is &quot;Adventure 2&quot;" id="231" name="Google Shape;231;g35183e2ac98_0_552"/>
          <p:cNvPicPr preferRelativeResize="0"/>
          <p:nvPr/>
        </p:nvPicPr>
        <p:blipFill rotWithShape="1">
          <a:blip r:embed="rId18">
            <a:alphaModFix/>
          </a:blip>
          <a:srcRect b="0" l="0" r="0" t="0"/>
          <a:stretch/>
        </p:blipFill>
        <p:spPr>
          <a:xfrm>
            <a:off x="4419501" y="3355578"/>
            <a:ext cx="1214450" cy="938871"/>
          </a:xfrm>
          <a:prstGeom prst="rect">
            <a:avLst/>
          </a:prstGeom>
          <a:noFill/>
          <a:ln>
            <a:noFill/>
          </a:ln>
        </p:spPr>
      </p:pic>
      <p:pic>
        <p:nvPicPr>
          <p:cNvPr descr="Slide with the word &quot;Mitigate.&quot; To the right, there is a black and white safety symbol inside a diamond-shaped border. This symbol includes a hand and a cross, suggesting safety or medical association.&#10;&#10;Transcribed &quot;written&quot; text: - to make a danger (hazard) less severe or painful&#10;&#10;In the bottom right is &quot;Adventure 2&quot;" id="232" name="Google Shape;232;g35183e2ac98_0_552"/>
          <p:cNvPicPr preferRelativeResize="0"/>
          <p:nvPr/>
        </p:nvPicPr>
        <p:blipFill rotWithShape="1">
          <a:blip r:embed="rId19">
            <a:alphaModFix/>
          </a:blip>
          <a:srcRect b="0" l="0" r="0" t="0"/>
          <a:stretch/>
        </p:blipFill>
        <p:spPr>
          <a:xfrm>
            <a:off x="5763287" y="3355788"/>
            <a:ext cx="1214100" cy="938438"/>
          </a:xfrm>
          <a:prstGeom prst="rect">
            <a:avLst/>
          </a:prstGeom>
          <a:noFill/>
          <a:ln>
            <a:noFill/>
          </a:ln>
        </p:spPr>
      </p:pic>
      <p:pic>
        <p:nvPicPr>
          <p:cNvPr descr="Transcribed text: What hazards exist where we live and how do we mitigate them?&#10;&#10;In the bottom right is &quot;Adventure 3&quot;" id="233" name="Google Shape;233;g35183e2ac98_0_552"/>
          <p:cNvPicPr preferRelativeResize="0"/>
          <p:nvPr/>
        </p:nvPicPr>
        <p:blipFill rotWithShape="1">
          <a:blip r:embed="rId20">
            <a:alphaModFix/>
          </a:blip>
          <a:srcRect b="0" l="0" r="0" t="0"/>
          <a:stretch/>
        </p:blipFill>
        <p:spPr>
          <a:xfrm>
            <a:off x="3678074" y="4369438"/>
            <a:ext cx="1214100" cy="938438"/>
          </a:xfrm>
          <a:prstGeom prst="rect">
            <a:avLst/>
          </a:prstGeom>
          <a:noFill/>
          <a:ln>
            <a:noFill/>
          </a:ln>
        </p:spPr>
      </p:pic>
      <p:pic>
        <p:nvPicPr>
          <p:cNvPr descr="Transcribed &quot;written&quot; Text:&#10;&#10;Hazards: -flooding -bears attacking chicken coops -wet floor in the cafeteria -cracked sidewalk&#10;&#10;Mitigations for hazards: -sand bags -electric fences -safety cones to let students know the floor is wet. -fix sidewalk&#10;&#10;In the bottom right is &quot;Adventure 3&quot;" id="234" name="Google Shape;234;g35183e2ac98_0_552"/>
          <p:cNvPicPr preferRelativeResize="0"/>
          <p:nvPr/>
        </p:nvPicPr>
        <p:blipFill rotWithShape="1">
          <a:blip r:embed="rId21">
            <a:alphaModFix/>
          </a:blip>
          <a:srcRect b="0" l="0" r="0" t="0"/>
          <a:stretch/>
        </p:blipFill>
        <p:spPr>
          <a:xfrm>
            <a:off x="5042687" y="4369488"/>
            <a:ext cx="1214100" cy="938438"/>
          </a:xfrm>
          <a:prstGeom prst="rect">
            <a:avLst/>
          </a:prstGeom>
          <a:noFill/>
          <a:ln>
            <a:noFill/>
          </a:ln>
        </p:spPr>
      </p:pic>
      <p:pic>
        <p:nvPicPr>
          <p:cNvPr descr="White slide with the question &quot;What natural hazards do people on Earth face and how do they mitigate them?&quot; and a small Earth illustration.&#10;&#10;Transcribed &quot;written&quot; text:&#10;-Flooding&#10;- Earthquakes&#10;- Lightning strikes&#10;- Tsunamis&#10;(hard to mitigate)&#10;*very difficult to rebuild&#10;&#10;In the bottom right is &quot;Adventure 4&quot;" id="235" name="Google Shape;235;g35183e2ac98_0_552"/>
          <p:cNvPicPr preferRelativeResize="0"/>
          <p:nvPr/>
        </p:nvPicPr>
        <p:blipFill rotWithShape="1">
          <a:blip r:embed="rId22">
            <a:alphaModFix/>
          </a:blip>
          <a:srcRect b="0" l="0" r="0" t="0"/>
          <a:stretch/>
        </p:blipFill>
        <p:spPr>
          <a:xfrm>
            <a:off x="3700925" y="5382988"/>
            <a:ext cx="1214450" cy="938439"/>
          </a:xfrm>
          <a:prstGeom prst="rect">
            <a:avLst/>
          </a:prstGeom>
          <a:noFill/>
          <a:ln>
            <a:noFill/>
          </a:ln>
        </p:spPr>
      </p:pic>
      <p:pic>
        <p:nvPicPr>
          <p:cNvPr descr="Header: &quot;Natural Hazards on Earth accompanied by a black circular icon of a globe on the upper right side.&#10;&#10;Transcribed &quot;Written&quot; Text:&#10;&#10;- Tornados&#10;- Snow storms&#10;- Climate change&#10;- Volcanoes&#10;&#10;The word &quot;Tornados&quot; is followed by pink text &quot;Chiil bil haayol,&quot; and &quot;Volcanoes&quot; is followed by pink Arabic script.&#10;&#10;In the bottom right is &quot;Adventure 4&quot;" id="236" name="Google Shape;236;g35183e2ac98_0_552"/>
          <p:cNvPicPr preferRelativeResize="0"/>
          <p:nvPr/>
        </p:nvPicPr>
        <p:blipFill rotWithShape="1">
          <a:blip r:embed="rId23">
            <a:alphaModFix/>
          </a:blip>
          <a:srcRect b="0" l="0" r="0" t="0"/>
          <a:stretch/>
        </p:blipFill>
        <p:spPr>
          <a:xfrm>
            <a:off x="5042513" y="5382988"/>
            <a:ext cx="1214450" cy="938439"/>
          </a:xfrm>
          <a:prstGeom prst="rect">
            <a:avLst/>
          </a:prstGeom>
          <a:noFill/>
          <a:ln>
            <a:noFill/>
          </a:ln>
        </p:spPr>
      </p:pic>
      <p:sp>
        <p:nvSpPr>
          <p:cNvPr id="237" name="Google Shape;237;g35183e2ac98_0_552"/>
          <p:cNvSpPr/>
          <p:nvPr/>
        </p:nvSpPr>
        <p:spPr>
          <a:xfrm>
            <a:off x="7152884" y="1439353"/>
            <a:ext cx="32700" cy="5456400"/>
          </a:xfrm>
          <a:prstGeom prst="rect">
            <a:avLst/>
          </a:prstGeom>
          <a:solidFill>
            <a:srgbClr val="674EA7"/>
          </a:solidFill>
          <a:ln>
            <a:noFill/>
          </a:ln>
        </p:spPr>
        <p:txBody>
          <a:bodyPr anchorCtr="0" anchor="ctr"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Slide with NASA logo and text asking how NASA missions mitigate hazards in space.&#10;&#10;In the bottom right is &quot;Adventure 5&quot;" id="238" name="Google Shape;238;g35183e2ac98_0_552"/>
          <p:cNvPicPr preferRelativeResize="0"/>
          <p:nvPr/>
        </p:nvPicPr>
        <p:blipFill rotWithShape="1">
          <a:blip r:embed="rId24">
            <a:alphaModFix/>
          </a:blip>
          <a:srcRect b="0" l="0" r="0" t="0"/>
          <a:stretch/>
        </p:blipFill>
        <p:spPr>
          <a:xfrm>
            <a:off x="7315850" y="1297725"/>
            <a:ext cx="1214450" cy="938439"/>
          </a:xfrm>
          <a:prstGeom prst="rect">
            <a:avLst/>
          </a:prstGeom>
          <a:noFill/>
          <a:ln>
            <a:noFill/>
          </a:ln>
        </p:spPr>
      </p:pic>
      <p:pic>
        <p:nvPicPr>
          <p:cNvPr descr="Graphic titled &quot;Space Hazards&quot; with a list of dangers and warning symbols.&#10;&#10;Transcribed Text:&#10;&#10;Space Hazards&#10;&#10;Dust storms&#10;Meteor impact&#10;Low gravity&#10;No food/water/air&#10;Radiation&#10;micro-impact&#10;hard to mitigate&#10;Very difficult! &#10;&#10;In the bottom right is &quot;Adventure 4&quot;" id="239" name="Google Shape;239;g35183e2ac98_0_552"/>
          <p:cNvPicPr preferRelativeResize="0"/>
          <p:nvPr/>
        </p:nvPicPr>
        <p:blipFill rotWithShape="1">
          <a:blip r:embed="rId25">
            <a:alphaModFix/>
          </a:blip>
          <a:srcRect b="0" l="0" r="0" t="0"/>
          <a:stretch/>
        </p:blipFill>
        <p:spPr>
          <a:xfrm>
            <a:off x="8660585" y="1297738"/>
            <a:ext cx="1213831" cy="938437"/>
          </a:xfrm>
          <a:prstGeom prst="rect">
            <a:avLst/>
          </a:prstGeom>
          <a:noFill/>
          <a:ln>
            <a:noFill/>
          </a:ln>
        </p:spPr>
      </p:pic>
      <p:pic>
        <p:nvPicPr>
          <p:cNvPr descr="The image is a slide titled &quot;Going to the Moon&quot; with a small monochrome image of the moon in the top right corner. &#10;&#10;Transcribed Text:&#10;&#10;Going to the Moon&#10;&#10;(H) -Too hot/cold (R) -scratchy soil (R) -meteor impact -low gravity -micro impact&#10;&#10;In the bottom right is &quot;Adventure 6&quot; " id="240" name="Google Shape;240;g35183e2ac98_0_552"/>
          <p:cNvPicPr preferRelativeResize="0"/>
          <p:nvPr/>
        </p:nvPicPr>
        <p:blipFill rotWithShape="1">
          <a:blip r:embed="rId26">
            <a:alphaModFix/>
          </a:blip>
          <a:srcRect b="0" l="0" r="0" t="0"/>
          <a:stretch/>
        </p:blipFill>
        <p:spPr>
          <a:xfrm>
            <a:off x="7311537" y="2312025"/>
            <a:ext cx="1214100" cy="938438"/>
          </a:xfrm>
          <a:prstGeom prst="rect">
            <a:avLst/>
          </a:prstGeom>
          <a:noFill/>
          <a:ln>
            <a:noFill/>
          </a:ln>
        </p:spPr>
      </p:pic>
      <p:pic>
        <p:nvPicPr>
          <p:cNvPr descr="In the top right corner, there is a small illustration of a space shuttle on a launch pad, depicted in grayscale with orange accents on the support structure.&#10;&#10;Transcribed Header Text: Rocket Launch from Earth&#10;&#10;Transcribed &quot;written&quot; text:&#10;(H)&#10;-Bad weather&#10;(R)&#10;-Explosion&#10;-Aircraft traffic (R, H)&#10;-Engineers not ready! (R, H)&#10;-Flight path not clear (R, H)&#10;&#10;In the bottom right is &quot;Adventure 6&quot;" id="241" name="Google Shape;241;g35183e2ac98_0_552"/>
          <p:cNvPicPr preferRelativeResize="0"/>
          <p:nvPr/>
        </p:nvPicPr>
        <p:blipFill rotWithShape="1">
          <a:blip r:embed="rId27">
            <a:alphaModFix/>
          </a:blip>
          <a:srcRect b="0" l="0" r="0" t="0"/>
          <a:stretch/>
        </p:blipFill>
        <p:spPr>
          <a:xfrm>
            <a:off x="8651599" y="2315000"/>
            <a:ext cx="1214100" cy="938438"/>
          </a:xfrm>
          <a:prstGeom prst="rect">
            <a:avLst/>
          </a:prstGeom>
          <a:noFill/>
          <a:ln>
            <a:noFill/>
          </a:ln>
        </p:spPr>
      </p:pic>
      <p:pic>
        <p:nvPicPr>
          <p:cNvPr descr="Near the top, bold black text reads, &quot;Robots studying an Asteroid.&quot; To the right of this text is a simple black-and-white line drawing of an asteroid enclosed in a circular frame. Below, there is an illustration of a wheeled robotic rover with a rectangular body and an extended appendage. A list of possible challenges, written in blue text, includes &quot;Space radiation,&quot; &quot;Scratchy soil,&quot; &quot;Meteor impact,&quot; &quot;Where to get energy?&quot; &quot;Low gravity,&quot; and &quot;Micro impact,&quot; each followed by &quot;(R)&quot; in smaller brackets, indicating discussion. The word &quot;Adventure 6&quot; is written in small black text at the bottom right corner." id="242" name="Google Shape;242;g35183e2ac98_0_552"/>
          <p:cNvPicPr preferRelativeResize="0"/>
          <p:nvPr/>
        </p:nvPicPr>
        <p:blipFill rotWithShape="1">
          <a:blip r:embed="rId28">
            <a:alphaModFix/>
          </a:blip>
          <a:srcRect b="0" l="0" r="0" t="0"/>
          <a:stretch/>
        </p:blipFill>
        <p:spPr>
          <a:xfrm>
            <a:off x="7311524" y="3326325"/>
            <a:ext cx="1214100" cy="938438"/>
          </a:xfrm>
          <a:prstGeom prst="rect">
            <a:avLst/>
          </a:prstGeom>
          <a:noFill/>
          <a:ln>
            <a:noFill/>
          </a:ln>
        </p:spPr>
      </p:pic>
      <p:pic>
        <p:nvPicPr>
          <p:cNvPr descr="In the top left corner, the title &quot;Traveling to Mars&quot; is written in large black font. Below, a list of possible challenges associated with traveling to Mars is presented in blue text with each  challenge followed by a &quot;(R)&quot; in parentheses, indicating a possible reference or consideration. These challenges include the time to travel, space radiation, food/water/air, meteor impact, energy sources, low gravity, and micro impact. The top right corner features an image of Mars in a circular frame, showing the planet's reddish surface. The bottom right corner of the slide contains the text &quot;Adventure 6&quot; in small black font." id="243" name="Google Shape;243;g35183e2ac98_0_552"/>
          <p:cNvPicPr preferRelativeResize="0"/>
          <p:nvPr/>
        </p:nvPicPr>
        <p:blipFill rotWithShape="1">
          <a:blip r:embed="rId29">
            <a:alphaModFix/>
          </a:blip>
          <a:srcRect b="0" l="0" r="0" t="0"/>
          <a:stretch/>
        </p:blipFill>
        <p:spPr>
          <a:xfrm>
            <a:off x="8651574" y="3332275"/>
            <a:ext cx="1214100" cy="938438"/>
          </a:xfrm>
          <a:prstGeom prst="rect">
            <a:avLst/>
          </a:prstGeom>
          <a:noFill/>
          <a:ln>
            <a:noFill/>
          </a:ln>
        </p:spPr>
      </p:pic>
      <p:pic>
        <p:nvPicPr>
          <p:cNvPr descr="The image features text with a focus on using NASA science and engineering to address community problems. The background is white with black and blue text. At the top, the main heading reads, &quot;Using NASA Science &amp; Engineering to solve a problem in our community,&quot; in large black font. Below the heading, a list of possible issues is presented in blue text with labels in parentheses. An icon of a black dome-shaped building with the word &quot;NASA&quot; above it is located at the bottom left. The image has rounded corners and a thin black border. In the bottom right corner, the text &quot;Adventure 6&quot; is visible." id="244" name="Google Shape;244;g35183e2ac98_0_552"/>
          <p:cNvPicPr preferRelativeResize="0"/>
          <p:nvPr/>
        </p:nvPicPr>
        <p:blipFill rotWithShape="1">
          <a:blip r:embed="rId30">
            <a:alphaModFix/>
          </a:blip>
          <a:srcRect b="0" l="0" r="0" t="0"/>
          <a:stretch/>
        </p:blipFill>
        <p:spPr>
          <a:xfrm>
            <a:off x="8081674" y="4334988"/>
            <a:ext cx="1214100" cy="938438"/>
          </a:xfrm>
          <a:prstGeom prst="rect">
            <a:avLst/>
          </a:prstGeom>
          <a:noFill/>
          <a:ln>
            <a:noFill/>
          </a:ln>
        </p:spPr>
      </p:pic>
      <p:pic>
        <p:nvPicPr>
          <p:cNvPr descr="Transcribed &quot;written&quot; text:&#10;&#10;- find ways to mitigate hazards at home, school or in a neighborhood&#10;- learn about NASA missions&#10;- learn how to create or control robots" id="245" name="Google Shape;245;g35183e2ac98_0_552"/>
          <p:cNvPicPr preferRelativeResize="0"/>
          <p:nvPr/>
        </p:nvPicPr>
        <p:blipFill rotWithShape="1">
          <a:blip r:embed="rId31">
            <a:alphaModFix/>
          </a:blip>
          <a:srcRect b="0" l="0" r="0" t="0"/>
          <a:stretch/>
        </p:blipFill>
        <p:spPr>
          <a:xfrm>
            <a:off x="8081474" y="5337700"/>
            <a:ext cx="1214100" cy="9384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250" name="Shape 250"/>
        <p:cNvGrpSpPr/>
        <p:nvPr/>
      </p:nvGrpSpPr>
      <p:grpSpPr>
        <a:xfrm>
          <a:off x="0" y="0"/>
          <a:ext cx="0" cy="0"/>
          <a:chOff x="0" y="0"/>
          <a:chExt cx="0" cy="0"/>
        </a:xfrm>
      </p:grpSpPr>
      <p:pic>
        <p:nvPicPr>
          <p:cNvPr descr="Slide titled &quot;Using NASA Science &amp; Engineering to solve a problem in our community&quot; and a NASA observatory symbol.&#10;&#10;In the bottom right is &quot;Adventure 6&quot;" id="251" name="Google Shape;251;g35183e2ac98_0_589"/>
          <p:cNvPicPr preferRelativeResize="0"/>
          <p:nvPr/>
        </p:nvPicPr>
        <p:blipFill rotWithShape="1">
          <a:blip r:embed="rId3">
            <a:alphaModFix/>
          </a:blip>
          <a:srcRect b="0" l="0" r="0" t="0"/>
          <a:stretch/>
        </p:blipFill>
        <p:spPr>
          <a:xfrm>
            <a:off x="7963699" y="4201663"/>
            <a:ext cx="1213752" cy="938169"/>
          </a:xfrm>
          <a:prstGeom prst="rect">
            <a:avLst/>
          </a:prstGeom>
          <a:noFill/>
          <a:ln>
            <a:noFill/>
          </a:ln>
        </p:spPr>
      </p:pic>
      <p:sp>
        <p:nvSpPr>
          <p:cNvPr id="252" name="Google Shape;252;g35183e2ac98_0_589"/>
          <p:cNvSpPr txBox="1"/>
          <p:nvPr/>
        </p:nvSpPr>
        <p:spPr>
          <a:xfrm>
            <a:off x="3026302" y="131475"/>
            <a:ext cx="4000800" cy="486600"/>
          </a:xfrm>
          <a:prstGeom prst="rect">
            <a:avLst/>
          </a:prstGeom>
          <a:noFill/>
          <a:ln>
            <a:noFill/>
          </a:ln>
        </p:spPr>
        <p:txBody>
          <a:bodyPr anchorCtr="0" anchor="t"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 Our Ideas about Space Hazards</a:t>
            </a:r>
            <a:endParaRPr b="0" i="0" sz="1600" u="none" cap="none" strike="noStrike">
              <a:solidFill>
                <a:srgbClr val="000000"/>
              </a:solidFill>
              <a:latin typeface="Raleway SemiBold"/>
              <a:ea typeface="Raleway SemiBold"/>
              <a:cs typeface="Raleway SemiBold"/>
              <a:sym typeface="Raleway SemiBold"/>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Science</a:t>
            </a:r>
            <a:endParaRPr b="0" i="0" sz="1600" u="none" cap="none" strike="noStrike">
              <a:solidFill>
                <a:srgbClr val="000000"/>
              </a:solidFill>
              <a:latin typeface="Raleway SemiBold"/>
              <a:ea typeface="Raleway SemiBold"/>
              <a:cs typeface="Raleway SemiBold"/>
              <a:sym typeface="Raleway SemiBold"/>
            </a:endParaRPr>
          </a:p>
        </p:txBody>
      </p:sp>
      <p:pic>
        <p:nvPicPr>
          <p:cNvPr descr="Blank card&#10;&#10;In the bottom right is &quot;Adventure 7&quot;" id="253" name="Google Shape;253;g35183e2ac98_0_589"/>
          <p:cNvPicPr preferRelativeResize="0"/>
          <p:nvPr/>
        </p:nvPicPr>
        <p:blipFill rotWithShape="1">
          <a:blip r:embed="rId4">
            <a:alphaModFix/>
          </a:blip>
          <a:srcRect b="0" l="0" r="0" t="0"/>
          <a:stretch/>
        </p:blipFill>
        <p:spPr>
          <a:xfrm>
            <a:off x="7963695" y="5255625"/>
            <a:ext cx="1213752" cy="938169"/>
          </a:xfrm>
          <a:prstGeom prst="rect">
            <a:avLst/>
          </a:prstGeom>
          <a:noFill/>
          <a:ln>
            <a:noFill/>
          </a:ln>
        </p:spPr>
      </p:pic>
      <p:sp>
        <p:nvSpPr>
          <p:cNvPr id="254" name="Google Shape;254;g35183e2ac98_0_589"/>
          <p:cNvSpPr txBox="1"/>
          <p:nvPr/>
        </p:nvSpPr>
        <p:spPr>
          <a:xfrm>
            <a:off x="109977" y="131481"/>
            <a:ext cx="4000800" cy="486600"/>
          </a:xfrm>
          <a:prstGeom prst="rect">
            <a:avLst/>
          </a:prstGeom>
          <a:noFill/>
          <a:ln>
            <a:noFill/>
          </a:ln>
        </p:spPr>
        <p:txBody>
          <a:bodyPr anchorCtr="0" anchor="t" bIns="107275" lIns="107275" spcFirstLastPara="1" rIns="107275" wrap="square" tIns="107275">
            <a:noAutofit/>
          </a:bodyPr>
          <a:lstStyle/>
          <a:p>
            <a:pPr indent="0" lvl="0" marL="0" marR="0" rtl="0" algn="l">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Raleway SemiBold"/>
                <a:ea typeface="Raleway SemiBold"/>
                <a:cs typeface="Raleway SemiBold"/>
                <a:sym typeface="Raleway SemiBold"/>
              </a:rPr>
              <a:t>Poster Setup (Empty Example)</a:t>
            </a:r>
            <a:endParaRPr b="0" i="0" sz="1600" u="none" cap="none" strike="noStrike">
              <a:solidFill>
                <a:srgbClr val="000000"/>
              </a:solidFill>
              <a:latin typeface="Raleway SemiBold"/>
              <a:ea typeface="Raleway SemiBold"/>
              <a:cs typeface="Raleway SemiBold"/>
              <a:sym typeface="Raleway SemiBold"/>
            </a:endParaRPr>
          </a:p>
        </p:txBody>
      </p:sp>
      <p:pic>
        <p:nvPicPr>
          <p:cNvPr descr="Illustration of space station&#10;&#10;Transcribed Header Text:&#10;&#10;&quot;How does space trash damage spacecraft and can we design ways to protect against it?&#10;&#10;In the bottom right are the letters &quot;RSG&quot;" id="255" name="Google Shape;255;g35183e2ac98_0_589"/>
          <p:cNvPicPr preferRelativeResize="0"/>
          <p:nvPr/>
        </p:nvPicPr>
        <p:blipFill rotWithShape="1">
          <a:blip r:embed="rId5">
            <a:alphaModFix/>
          </a:blip>
          <a:srcRect b="0" l="0" r="0" t="0"/>
          <a:stretch/>
        </p:blipFill>
        <p:spPr>
          <a:xfrm>
            <a:off x="784822" y="1110448"/>
            <a:ext cx="1214479" cy="938727"/>
          </a:xfrm>
          <a:prstGeom prst="rect">
            <a:avLst/>
          </a:prstGeom>
          <a:noFill/>
          <a:ln>
            <a:noFill/>
          </a:ln>
        </p:spPr>
      </p:pic>
      <p:pic>
        <p:nvPicPr>
          <p:cNvPr descr="Blank card&#10;&#10;In the bottom right are the letters &quot;RSG&quot;" id="256" name="Google Shape;256;g35183e2ac98_0_589"/>
          <p:cNvPicPr preferRelativeResize="0"/>
          <p:nvPr/>
        </p:nvPicPr>
        <p:blipFill rotWithShape="1">
          <a:blip r:embed="rId6">
            <a:alphaModFix/>
          </a:blip>
          <a:srcRect b="0" l="0" r="0" t="0"/>
          <a:stretch/>
        </p:blipFill>
        <p:spPr>
          <a:xfrm>
            <a:off x="109975" y="2118974"/>
            <a:ext cx="1132698" cy="875518"/>
          </a:xfrm>
          <a:prstGeom prst="rect">
            <a:avLst/>
          </a:prstGeom>
          <a:noFill/>
          <a:ln>
            <a:noFill/>
          </a:ln>
        </p:spPr>
      </p:pic>
      <p:pic>
        <p:nvPicPr>
          <p:cNvPr descr="Blank slide&#10;&#10;In the bottom right are the letters &quot;RSG&quot;" id="257" name="Google Shape;257;g35183e2ac98_0_589"/>
          <p:cNvPicPr preferRelativeResize="0"/>
          <p:nvPr/>
        </p:nvPicPr>
        <p:blipFill rotWithShape="1">
          <a:blip r:embed="rId6">
            <a:alphaModFix/>
          </a:blip>
          <a:srcRect b="0" l="0" r="0" t="0"/>
          <a:stretch/>
        </p:blipFill>
        <p:spPr>
          <a:xfrm>
            <a:off x="1422475" y="2118974"/>
            <a:ext cx="1132698" cy="875522"/>
          </a:xfrm>
          <a:prstGeom prst="rect">
            <a:avLst/>
          </a:prstGeom>
          <a:noFill/>
          <a:ln>
            <a:noFill/>
          </a:ln>
        </p:spPr>
      </p:pic>
      <p:pic>
        <p:nvPicPr>
          <p:cNvPr descr="Transcribed text: Scientist&#10;&#10;In the bottom right are the letters &quot;RSG&quot;" id="258" name="Google Shape;258;g35183e2ac98_0_589"/>
          <p:cNvPicPr preferRelativeResize="0"/>
          <p:nvPr/>
        </p:nvPicPr>
        <p:blipFill rotWithShape="1">
          <a:blip r:embed="rId7">
            <a:alphaModFix/>
          </a:blip>
          <a:srcRect b="0" l="0" r="0" t="0"/>
          <a:stretch/>
        </p:blipFill>
        <p:spPr>
          <a:xfrm>
            <a:off x="825713" y="3147688"/>
            <a:ext cx="1132698" cy="875518"/>
          </a:xfrm>
          <a:prstGeom prst="rect">
            <a:avLst/>
          </a:prstGeom>
          <a:noFill/>
          <a:ln>
            <a:noFill/>
          </a:ln>
        </p:spPr>
      </p:pic>
      <p:pic>
        <p:nvPicPr>
          <p:cNvPr descr="Image with the word &quot;Criteria&quot; and a checklist graphic underneath.&#10;&#10;In the bottom right are the letters &quot;RSG&quot;" id="259" name="Google Shape;259;g35183e2ac98_0_589"/>
          <p:cNvPicPr preferRelativeResize="0"/>
          <p:nvPr/>
        </p:nvPicPr>
        <p:blipFill rotWithShape="1">
          <a:blip r:embed="rId8">
            <a:alphaModFix/>
          </a:blip>
          <a:srcRect b="0" l="0" r="0" t="0"/>
          <a:stretch/>
        </p:blipFill>
        <p:spPr>
          <a:xfrm>
            <a:off x="152125" y="4176400"/>
            <a:ext cx="1132698" cy="875510"/>
          </a:xfrm>
          <a:prstGeom prst="rect">
            <a:avLst/>
          </a:prstGeom>
          <a:noFill/>
          <a:ln>
            <a:noFill/>
          </a:ln>
        </p:spPr>
      </p:pic>
      <p:pic>
        <p:nvPicPr>
          <p:cNvPr descr="Image showing &quot;Constraints&quot; and &quot;Limitations on a design&quot; with an icon of a money bag, hand, and warning symbol.&#10;&#10;In the bottom right are the letters &quot;RSG&quot;" id="260" name="Google Shape;260;g35183e2ac98_0_589"/>
          <p:cNvPicPr preferRelativeResize="0"/>
          <p:nvPr/>
        </p:nvPicPr>
        <p:blipFill rotWithShape="1">
          <a:blip r:embed="rId9">
            <a:alphaModFix/>
          </a:blip>
          <a:srcRect b="0" l="0" r="0" t="0"/>
          <a:stretch/>
        </p:blipFill>
        <p:spPr>
          <a:xfrm>
            <a:off x="1402701" y="4176401"/>
            <a:ext cx="1132718" cy="875545"/>
          </a:xfrm>
          <a:prstGeom prst="rect">
            <a:avLst/>
          </a:prstGeom>
          <a:noFill/>
          <a:ln>
            <a:noFill/>
          </a:ln>
        </p:spPr>
      </p:pic>
      <p:pic>
        <p:nvPicPr>
          <p:cNvPr descr="Transcribed text: Tradeoff - a compromise engineers make to balance competing design requirements &#10;&#10;In the bottom right are the letters &quot;RSG&quot;" id="261" name="Google Shape;261;g35183e2ac98_0_589"/>
          <p:cNvPicPr preferRelativeResize="0"/>
          <p:nvPr/>
        </p:nvPicPr>
        <p:blipFill rotWithShape="1">
          <a:blip r:embed="rId10">
            <a:alphaModFix/>
          </a:blip>
          <a:srcRect b="0" l="0" r="0" t="0"/>
          <a:stretch/>
        </p:blipFill>
        <p:spPr>
          <a:xfrm>
            <a:off x="149238" y="5205092"/>
            <a:ext cx="1132718" cy="875545"/>
          </a:xfrm>
          <a:prstGeom prst="rect">
            <a:avLst/>
          </a:prstGeom>
          <a:noFill/>
          <a:ln>
            <a:noFill/>
          </a:ln>
        </p:spPr>
      </p:pic>
      <p:pic>
        <p:nvPicPr>
          <p:cNvPr descr="Transcribed text: Engineer&#10;&#10;In the bottom right are the letters &quot;RSG&quot;" id="262" name="Google Shape;262;g35183e2ac98_0_589"/>
          <p:cNvPicPr preferRelativeResize="0"/>
          <p:nvPr/>
        </p:nvPicPr>
        <p:blipFill rotWithShape="1">
          <a:blip r:embed="rId11">
            <a:alphaModFix/>
          </a:blip>
          <a:srcRect b="0" l="0" r="0" t="0"/>
          <a:stretch/>
        </p:blipFill>
        <p:spPr>
          <a:xfrm>
            <a:off x="1407175" y="5205150"/>
            <a:ext cx="1132723" cy="875561"/>
          </a:xfrm>
          <a:prstGeom prst="rect">
            <a:avLst/>
          </a:prstGeom>
          <a:noFill/>
          <a:ln>
            <a:noFill/>
          </a:ln>
        </p:spPr>
      </p:pic>
      <p:pic>
        <p:nvPicPr>
          <p:cNvPr descr="Illustration of a spacecraft and text about designing protection against space trash.&#10;&#10;Transcribed Text:&#10;&#10;How can we design ways to protect the spacecraft against space trash?&#10;&#10;In the bottom right are the letters &quot;RSG&quot;" id="263" name="Google Shape;263;g35183e2ac98_0_589"/>
          <p:cNvPicPr preferRelativeResize="0"/>
          <p:nvPr/>
        </p:nvPicPr>
        <p:blipFill rotWithShape="1">
          <a:blip r:embed="rId12">
            <a:alphaModFix/>
          </a:blip>
          <a:srcRect b="0" l="0" r="0" t="0"/>
          <a:stretch/>
        </p:blipFill>
        <p:spPr>
          <a:xfrm>
            <a:off x="149238" y="6164107"/>
            <a:ext cx="1132718" cy="875545"/>
          </a:xfrm>
          <a:prstGeom prst="rect">
            <a:avLst/>
          </a:prstGeom>
          <a:noFill/>
          <a:ln>
            <a:noFill/>
          </a:ln>
        </p:spPr>
      </p:pic>
      <p:pic>
        <p:nvPicPr>
          <p:cNvPr descr="Transcribed text: Technology&#10;&#10;In the bottom right are the letters &quot;RSG&quot;" id="264" name="Google Shape;264;g35183e2ac98_0_589"/>
          <p:cNvPicPr preferRelativeResize="0"/>
          <p:nvPr/>
        </p:nvPicPr>
        <p:blipFill rotWithShape="1">
          <a:blip r:embed="rId13">
            <a:alphaModFix/>
          </a:blip>
          <a:srcRect b="0" l="0" r="0" t="0"/>
          <a:stretch/>
        </p:blipFill>
        <p:spPr>
          <a:xfrm>
            <a:off x="1402725" y="6164124"/>
            <a:ext cx="1132677" cy="875494"/>
          </a:xfrm>
          <a:prstGeom prst="rect">
            <a:avLst/>
          </a:prstGeom>
          <a:noFill/>
          <a:ln>
            <a:noFill/>
          </a:ln>
        </p:spPr>
      </p:pic>
      <p:sp>
        <p:nvSpPr>
          <p:cNvPr id="265" name="Google Shape;265;g35183e2ac98_0_589"/>
          <p:cNvSpPr/>
          <p:nvPr/>
        </p:nvSpPr>
        <p:spPr>
          <a:xfrm>
            <a:off x="2734972" y="1371028"/>
            <a:ext cx="32700" cy="5456400"/>
          </a:xfrm>
          <a:prstGeom prst="rect">
            <a:avLst/>
          </a:prstGeom>
          <a:solidFill>
            <a:srgbClr val="674EA7"/>
          </a:solidFill>
          <a:ln>
            <a:noFill/>
          </a:ln>
        </p:spPr>
        <p:txBody>
          <a:bodyPr anchorCtr="0" anchor="ctr"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White slide with NASA logo and text asking about mitigating hazards on a NASA mission.&#10;&#10;Transcribed Text:&#10;&#10;&quot;How can we mitigate hazards on a particular NASA mission? &#10;&#10;In the bottom right is &quot;Adventure 1, 6, 7.&quot;" id="266" name="Google Shape;266;g35183e2ac98_0_589"/>
          <p:cNvPicPr preferRelativeResize="0"/>
          <p:nvPr/>
        </p:nvPicPr>
        <p:blipFill rotWithShape="1">
          <a:blip r:embed="rId14">
            <a:alphaModFix/>
          </a:blip>
          <a:srcRect b="0" l="0" r="0" t="0"/>
          <a:stretch/>
        </p:blipFill>
        <p:spPr>
          <a:xfrm>
            <a:off x="4267091" y="1039134"/>
            <a:ext cx="1214447" cy="939186"/>
          </a:xfrm>
          <a:prstGeom prst="rect">
            <a:avLst/>
          </a:prstGeom>
          <a:noFill/>
          <a:ln>
            <a:noFill/>
          </a:ln>
        </p:spPr>
      </p:pic>
      <p:pic>
        <p:nvPicPr>
          <p:cNvPr descr="Radiation warning symbol with a yellow background and black segments.&#10;&#10;Transcribed text: Why is it important to make hazards safer?&#10;&#10;In the bottom right is &quot;Adventure 1&quot;" id="267" name="Google Shape;267;g35183e2ac98_0_589"/>
          <p:cNvPicPr preferRelativeResize="0"/>
          <p:nvPr/>
        </p:nvPicPr>
        <p:blipFill rotWithShape="1">
          <a:blip r:embed="rId15">
            <a:alphaModFix/>
          </a:blip>
          <a:srcRect b="0" l="0" r="0" t="0"/>
          <a:stretch/>
        </p:blipFill>
        <p:spPr>
          <a:xfrm>
            <a:off x="2909848" y="2083050"/>
            <a:ext cx="1215084" cy="939202"/>
          </a:xfrm>
          <a:prstGeom prst="rect">
            <a:avLst/>
          </a:prstGeom>
          <a:noFill/>
          <a:ln>
            <a:noFill/>
          </a:ln>
        </p:spPr>
      </p:pic>
      <p:pic>
        <p:nvPicPr>
          <p:cNvPr descr="Transcribed text: Add learner's index cards here&#10;&#10;In the bottom right is &quot;Adventure 1&quot;" id="268" name="Google Shape;268;g35183e2ac98_0_589"/>
          <p:cNvPicPr preferRelativeResize="0"/>
          <p:nvPr/>
        </p:nvPicPr>
        <p:blipFill rotWithShape="1">
          <a:blip r:embed="rId16">
            <a:alphaModFix/>
          </a:blip>
          <a:srcRect b="0" l="0" r="0" t="0"/>
          <a:stretch/>
        </p:blipFill>
        <p:spPr>
          <a:xfrm>
            <a:off x="4267101" y="2083285"/>
            <a:ext cx="1214438" cy="938747"/>
          </a:xfrm>
          <a:prstGeom prst="rect">
            <a:avLst/>
          </a:prstGeom>
          <a:noFill/>
          <a:ln>
            <a:noFill/>
          </a:ln>
        </p:spPr>
      </p:pic>
      <p:pic>
        <p:nvPicPr>
          <p:cNvPr descr="Transcribed text: how do people stay safe from everyday hazards?&#10;&#10;In the bottom right is &quot;Adventure 2&quot;" id="269" name="Google Shape;269;g35183e2ac98_0_589"/>
          <p:cNvPicPr preferRelativeResize="0"/>
          <p:nvPr/>
        </p:nvPicPr>
        <p:blipFill rotWithShape="1">
          <a:blip r:embed="rId17">
            <a:alphaModFix/>
          </a:blip>
          <a:srcRect b="0" l="0" r="0" t="0"/>
          <a:stretch/>
        </p:blipFill>
        <p:spPr>
          <a:xfrm>
            <a:off x="5610851" y="2083291"/>
            <a:ext cx="1214438" cy="938747"/>
          </a:xfrm>
          <a:prstGeom prst="rect">
            <a:avLst/>
          </a:prstGeom>
          <a:noFill/>
          <a:ln>
            <a:noFill/>
          </a:ln>
        </p:spPr>
      </p:pic>
      <p:pic>
        <p:nvPicPr>
          <p:cNvPr descr="Slide with the text 'What is a hazard?' and a triangular warning icon.&#10;&#10;In the bottom right is &quot;Adventure 2&quot;" id="270" name="Google Shape;270;g35183e2ac98_0_589"/>
          <p:cNvPicPr preferRelativeResize="0"/>
          <p:nvPr/>
        </p:nvPicPr>
        <p:blipFill rotWithShape="1">
          <a:blip r:embed="rId18">
            <a:alphaModFix/>
          </a:blip>
          <a:srcRect b="0" l="0" r="0" t="0"/>
          <a:stretch/>
        </p:blipFill>
        <p:spPr>
          <a:xfrm>
            <a:off x="2923339" y="3126997"/>
            <a:ext cx="1214438" cy="938747"/>
          </a:xfrm>
          <a:prstGeom prst="rect">
            <a:avLst/>
          </a:prstGeom>
          <a:noFill/>
          <a:ln>
            <a:noFill/>
          </a:ln>
        </p:spPr>
      </p:pic>
      <p:pic>
        <p:nvPicPr>
          <p:cNvPr descr="Blank card&#10;&#10;In the bottom right is &quot;Adventure 2&quot;" id="271" name="Google Shape;271;g35183e2ac98_0_589"/>
          <p:cNvPicPr preferRelativeResize="0"/>
          <p:nvPr/>
        </p:nvPicPr>
        <p:blipFill rotWithShape="1">
          <a:blip r:embed="rId19">
            <a:alphaModFix/>
          </a:blip>
          <a:srcRect b="0" l="0" r="0" t="0"/>
          <a:stretch/>
        </p:blipFill>
        <p:spPr>
          <a:xfrm>
            <a:off x="4289848" y="3126975"/>
            <a:ext cx="1215073" cy="939194"/>
          </a:xfrm>
          <a:prstGeom prst="rect">
            <a:avLst/>
          </a:prstGeom>
          <a:noFill/>
          <a:ln>
            <a:noFill/>
          </a:ln>
        </p:spPr>
      </p:pic>
      <p:pic>
        <p:nvPicPr>
          <p:cNvPr descr="Slide with the word &quot;Mitigate.&quot; To the right, there is a black and white safety symbol inside a diamond-shaped border. This symbol includes a hand and a cross, suggesting safety or medical association.&#10;&#10;In the bottom right is &quot;Adventure 2&quot;" id="272" name="Google Shape;272;g35183e2ac98_0_589"/>
          <p:cNvPicPr preferRelativeResize="0"/>
          <p:nvPr/>
        </p:nvPicPr>
        <p:blipFill rotWithShape="1">
          <a:blip r:embed="rId20">
            <a:alphaModFix/>
          </a:blip>
          <a:srcRect b="0" l="0" r="0" t="0"/>
          <a:stretch/>
        </p:blipFill>
        <p:spPr>
          <a:xfrm>
            <a:off x="5610536" y="3126976"/>
            <a:ext cx="1215073" cy="939194"/>
          </a:xfrm>
          <a:prstGeom prst="rect">
            <a:avLst/>
          </a:prstGeom>
          <a:noFill/>
          <a:ln>
            <a:noFill/>
          </a:ln>
        </p:spPr>
      </p:pic>
      <p:pic>
        <p:nvPicPr>
          <p:cNvPr descr="Transcribed text: What hazards exist where we live and how do we mitigate them?&#10;&#10;In the bottom right is &quot;Adventure 3&quot;" id="273" name="Google Shape;273;g35183e2ac98_0_589"/>
          <p:cNvPicPr preferRelativeResize="0"/>
          <p:nvPr/>
        </p:nvPicPr>
        <p:blipFill rotWithShape="1">
          <a:blip r:embed="rId21">
            <a:alphaModFix/>
          </a:blip>
          <a:srcRect b="0" l="0" r="0" t="0"/>
          <a:stretch/>
        </p:blipFill>
        <p:spPr>
          <a:xfrm>
            <a:off x="3525674" y="4140838"/>
            <a:ext cx="1214100" cy="938438"/>
          </a:xfrm>
          <a:prstGeom prst="rect">
            <a:avLst/>
          </a:prstGeom>
          <a:noFill/>
          <a:ln>
            <a:noFill/>
          </a:ln>
        </p:spPr>
      </p:pic>
      <p:pic>
        <p:nvPicPr>
          <p:cNvPr descr="Blank slide&#10;&#10;In the bottom right is &quot;Adventure 3&quot;" id="274" name="Google Shape;274;g35183e2ac98_0_589"/>
          <p:cNvPicPr preferRelativeResize="0"/>
          <p:nvPr/>
        </p:nvPicPr>
        <p:blipFill rotWithShape="1">
          <a:blip r:embed="rId22">
            <a:alphaModFix/>
          </a:blip>
          <a:srcRect b="0" l="0" r="0" t="0"/>
          <a:stretch/>
        </p:blipFill>
        <p:spPr>
          <a:xfrm>
            <a:off x="4909451" y="4171125"/>
            <a:ext cx="1213752" cy="938165"/>
          </a:xfrm>
          <a:prstGeom prst="rect">
            <a:avLst/>
          </a:prstGeom>
          <a:noFill/>
          <a:ln>
            <a:noFill/>
          </a:ln>
        </p:spPr>
      </p:pic>
      <p:pic>
        <p:nvPicPr>
          <p:cNvPr descr="White slide with the question &quot;What natural hazards do people on Earth face and how do they mitigate them?&quot; and a small Earth illustration.&#10;&#10;In the bottom right is &quot;Adventure 4&quot;" id="275" name="Google Shape;275;g35183e2ac98_0_589"/>
          <p:cNvPicPr preferRelativeResize="0"/>
          <p:nvPr/>
        </p:nvPicPr>
        <p:blipFill rotWithShape="1">
          <a:blip r:embed="rId23">
            <a:alphaModFix/>
          </a:blip>
          <a:srcRect b="0" l="0" r="0" t="0"/>
          <a:stretch/>
        </p:blipFill>
        <p:spPr>
          <a:xfrm>
            <a:off x="3547650" y="5214825"/>
            <a:ext cx="1213751" cy="937906"/>
          </a:xfrm>
          <a:prstGeom prst="rect">
            <a:avLst/>
          </a:prstGeom>
          <a:noFill/>
          <a:ln>
            <a:noFill/>
          </a:ln>
        </p:spPr>
      </p:pic>
      <p:pic>
        <p:nvPicPr>
          <p:cNvPr descr="White slide with the text &quot;natural hazards on Earth&quot; and a small Earth illustration.&#10;&#10;In the bottom right is &quot;Adventure 4&quot;" id="276" name="Google Shape;276;g35183e2ac98_0_589"/>
          <p:cNvPicPr preferRelativeResize="0"/>
          <p:nvPr/>
        </p:nvPicPr>
        <p:blipFill rotWithShape="1">
          <a:blip r:embed="rId24">
            <a:alphaModFix/>
          </a:blip>
          <a:srcRect b="0" l="0" r="0" t="0"/>
          <a:stretch/>
        </p:blipFill>
        <p:spPr>
          <a:xfrm>
            <a:off x="4909449" y="5214251"/>
            <a:ext cx="1213750" cy="938643"/>
          </a:xfrm>
          <a:prstGeom prst="rect">
            <a:avLst/>
          </a:prstGeom>
          <a:noFill/>
          <a:ln>
            <a:noFill/>
          </a:ln>
        </p:spPr>
      </p:pic>
      <p:sp>
        <p:nvSpPr>
          <p:cNvPr id="277" name="Google Shape;277;g35183e2ac98_0_589"/>
          <p:cNvSpPr/>
          <p:nvPr/>
        </p:nvSpPr>
        <p:spPr>
          <a:xfrm>
            <a:off x="7027097" y="1371028"/>
            <a:ext cx="32700" cy="5456400"/>
          </a:xfrm>
          <a:prstGeom prst="rect">
            <a:avLst/>
          </a:prstGeom>
          <a:solidFill>
            <a:srgbClr val="674EA7"/>
          </a:solidFill>
          <a:ln>
            <a:noFill/>
          </a:ln>
        </p:spPr>
        <p:txBody>
          <a:bodyPr anchorCtr="0" anchor="ctr"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NASA logo with the question, &quot;How do NASA missions mitigate hazards in space?&quot;&#10;&#10;In the bottom right is &quot;Adventure 5&quot;" id="278" name="Google Shape;278;g35183e2ac98_0_589"/>
          <p:cNvPicPr preferRelativeResize="0"/>
          <p:nvPr/>
        </p:nvPicPr>
        <p:blipFill rotWithShape="1">
          <a:blip r:embed="rId25">
            <a:alphaModFix/>
          </a:blip>
          <a:srcRect b="0" l="0" r="0" t="0"/>
          <a:stretch/>
        </p:blipFill>
        <p:spPr>
          <a:xfrm>
            <a:off x="7339050" y="1039500"/>
            <a:ext cx="1214450" cy="938439"/>
          </a:xfrm>
          <a:prstGeom prst="rect">
            <a:avLst/>
          </a:prstGeom>
          <a:noFill/>
          <a:ln>
            <a:noFill/>
          </a:ln>
        </p:spPr>
      </p:pic>
      <p:pic>
        <p:nvPicPr>
          <p:cNvPr descr="Warning triangle and text &quot;Space Hazards&quot;&#10;&#10;In the bottom right is &quot;Adventure 4&quot;" id="279" name="Google Shape;279;g35183e2ac98_0_589"/>
          <p:cNvPicPr preferRelativeResize="0"/>
          <p:nvPr/>
        </p:nvPicPr>
        <p:blipFill rotWithShape="1">
          <a:blip r:embed="rId26">
            <a:alphaModFix/>
          </a:blip>
          <a:srcRect b="0" l="0" r="0" t="0"/>
          <a:stretch/>
        </p:blipFill>
        <p:spPr>
          <a:xfrm>
            <a:off x="8605100" y="1039638"/>
            <a:ext cx="1214099" cy="938167"/>
          </a:xfrm>
          <a:prstGeom prst="rect">
            <a:avLst/>
          </a:prstGeom>
          <a:noFill/>
          <a:ln>
            <a:noFill/>
          </a:ln>
        </p:spPr>
      </p:pic>
      <p:pic>
        <p:nvPicPr>
          <p:cNvPr descr="Presentation slide titled &quot;Going to the Moon&quot; next to a grayscale image of the moon.&#10;&#10;In the bottom right is &quot;Adventure 6&quot;" id="280" name="Google Shape;280;g35183e2ac98_0_589"/>
          <p:cNvPicPr preferRelativeResize="0"/>
          <p:nvPr/>
        </p:nvPicPr>
        <p:blipFill rotWithShape="1">
          <a:blip r:embed="rId27">
            <a:alphaModFix/>
          </a:blip>
          <a:srcRect b="0" l="0" r="0" t="0"/>
          <a:stretch/>
        </p:blipFill>
        <p:spPr>
          <a:xfrm>
            <a:off x="7339399" y="2093738"/>
            <a:ext cx="1213752" cy="938169"/>
          </a:xfrm>
          <a:prstGeom prst="rect">
            <a:avLst/>
          </a:prstGeom>
          <a:noFill/>
          <a:ln>
            <a:noFill/>
          </a:ln>
        </p:spPr>
      </p:pic>
      <p:pic>
        <p:nvPicPr>
          <p:cNvPr descr="Slide titled &quot;Rocket Launch from Earth&quot; with a schematic of a rocket&#10;&#10;In the bottom right is &quot;Adventure 6&quot;" id="281" name="Google Shape;281;g35183e2ac98_0_589"/>
          <p:cNvPicPr preferRelativeResize="0"/>
          <p:nvPr/>
        </p:nvPicPr>
        <p:blipFill rotWithShape="1">
          <a:blip r:embed="rId28">
            <a:alphaModFix/>
          </a:blip>
          <a:srcRect b="0" l="0" r="0" t="0"/>
          <a:stretch/>
        </p:blipFill>
        <p:spPr>
          <a:xfrm>
            <a:off x="8605349" y="2087650"/>
            <a:ext cx="1213752" cy="938169"/>
          </a:xfrm>
          <a:prstGeom prst="rect">
            <a:avLst/>
          </a:prstGeom>
          <a:noFill/>
          <a:ln>
            <a:noFill/>
          </a:ln>
        </p:spPr>
      </p:pic>
      <p:pic>
        <p:nvPicPr>
          <p:cNvPr descr="Slide titled &quot;Robots studying an Asteroid&quot; with an illustration of a rover&#10;&#10;In the bottom right is &quot;Adventure 6&quot; " id="282" name="Google Shape;282;g35183e2ac98_0_589"/>
          <p:cNvPicPr preferRelativeResize="0"/>
          <p:nvPr/>
        </p:nvPicPr>
        <p:blipFill rotWithShape="1">
          <a:blip r:embed="rId29">
            <a:alphaModFix/>
          </a:blip>
          <a:srcRect b="0" l="0" r="0" t="0"/>
          <a:stretch/>
        </p:blipFill>
        <p:spPr>
          <a:xfrm>
            <a:off x="7339399" y="3147700"/>
            <a:ext cx="1213752" cy="938169"/>
          </a:xfrm>
          <a:prstGeom prst="rect">
            <a:avLst/>
          </a:prstGeom>
          <a:noFill/>
          <a:ln>
            <a:noFill/>
          </a:ln>
        </p:spPr>
      </p:pic>
      <p:pic>
        <p:nvPicPr>
          <p:cNvPr descr="Slide with title &quot;Traveling to Mars&quot; and a small image of Mars.&#10;&#10;In the bottom right is &quot;Adventure 6&quot;" id="283" name="Google Shape;283;g35183e2ac98_0_589"/>
          <p:cNvPicPr preferRelativeResize="0"/>
          <p:nvPr/>
        </p:nvPicPr>
        <p:blipFill rotWithShape="1">
          <a:blip r:embed="rId30">
            <a:alphaModFix/>
          </a:blip>
          <a:srcRect b="0" l="0" r="0" t="0"/>
          <a:stretch/>
        </p:blipFill>
        <p:spPr>
          <a:xfrm>
            <a:off x="8605349" y="3135675"/>
            <a:ext cx="1213752" cy="9381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35183e2ac98_0_875"/>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fontScale="90000"/>
          </a:bodyPr>
          <a:lstStyle/>
          <a:p>
            <a:pPr indent="0" lvl="0" marL="0" rtl="0" algn="ctr">
              <a:lnSpc>
                <a:spcPct val="150000"/>
              </a:lnSpc>
              <a:spcBef>
                <a:spcPts val="0"/>
              </a:spcBef>
              <a:spcAft>
                <a:spcPts val="0"/>
              </a:spcAft>
              <a:buNone/>
            </a:pPr>
            <a:r>
              <a:rPr lang="en-US" sz="6100"/>
              <a:t>Space Hazards</a:t>
            </a:r>
            <a:br>
              <a:rPr lang="en-US" sz="6100"/>
            </a:br>
            <a:r>
              <a:rPr lang="en-US" sz="6100"/>
              <a:t>Science</a:t>
            </a:r>
            <a:br>
              <a:rPr lang="en-US" sz="6100"/>
            </a:br>
            <a:r>
              <a:rPr lang="en-US" sz="6100"/>
              <a:t>RSG &amp; </a:t>
            </a:r>
            <a:br>
              <a:rPr lang="en-US" sz="6100"/>
            </a:br>
            <a:r>
              <a:rPr lang="en-US" sz="6100"/>
              <a:t>Adventures 1-9</a:t>
            </a:r>
            <a:br>
              <a:rPr lang="en-US" sz="6100"/>
            </a:br>
            <a:r>
              <a:rPr lang="en-US" sz="6100"/>
              <a:t>Our Ideas Poster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35183e2ac98_0_74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Examples of Cards for Poster</a:t>
            </a:r>
            <a:endParaRPr/>
          </a:p>
        </p:txBody>
      </p:sp>
      <p:sp>
        <p:nvSpPr>
          <p:cNvPr id="296" name="Google Shape;296;g35183e2ac98_0_748"/>
          <p:cNvSpPr txBox="1"/>
          <p:nvPr/>
        </p:nvSpPr>
        <p:spPr>
          <a:xfrm>
            <a:off x="342875" y="1827850"/>
            <a:ext cx="8852400" cy="337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100"/>
              </a:spcBef>
              <a:spcAft>
                <a:spcPts val="0"/>
              </a:spcAft>
              <a:buNone/>
            </a:pPr>
            <a:r>
              <a:rPr lang="en-US" sz="2800">
                <a:solidFill>
                  <a:schemeClr val="dk1"/>
                </a:solidFill>
              </a:rPr>
              <a:t>The following slides are based on the PDF version of the blank cards of “Our Ideas Posters” with example learner ideas added in blue and/or pink.</a:t>
            </a:r>
            <a:endParaRPr sz="2800">
              <a:solidFill>
                <a:schemeClr val="dk1"/>
              </a:solidFill>
            </a:endParaRPr>
          </a:p>
          <a:p>
            <a:pPr indent="0" lvl="0" marL="0" rtl="0" algn="l">
              <a:lnSpc>
                <a:spcPct val="115000"/>
              </a:lnSpc>
              <a:spcBef>
                <a:spcPts val="1100"/>
              </a:spcBef>
              <a:spcAft>
                <a:spcPts val="0"/>
              </a:spcAft>
              <a:buNone/>
            </a:pPr>
            <a:r>
              <a:t/>
            </a:r>
            <a:endParaRPr sz="2800">
              <a:solidFill>
                <a:schemeClr val="dk1"/>
              </a:solidFill>
            </a:endParaRPr>
          </a:p>
          <a:p>
            <a:pPr indent="0" lvl="0" marL="0" rtl="0" algn="l">
              <a:lnSpc>
                <a:spcPct val="115000"/>
              </a:lnSpc>
              <a:spcBef>
                <a:spcPts val="1100"/>
              </a:spcBef>
              <a:spcAft>
                <a:spcPts val="0"/>
              </a:spcAft>
              <a:buNone/>
            </a:pPr>
            <a:r>
              <a:rPr lang="en-US" sz="2800">
                <a:solidFill>
                  <a:schemeClr val="dk1"/>
                </a:solidFill>
              </a:rPr>
              <a:t>The slides/cards have been altered to be more accessible to screen readers.</a:t>
            </a:r>
            <a:endParaRPr sz="2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35183e2ac98_1_37"/>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p>
            <a:pPr indent="0" lvl="0" marL="0" rtl="0" algn="ctr">
              <a:spcBef>
                <a:spcPts val="0"/>
              </a:spcBef>
              <a:spcAft>
                <a:spcPts val="0"/>
              </a:spcAft>
              <a:buNone/>
            </a:pPr>
            <a:r>
              <a:rPr lang="en-US"/>
              <a:t>Ready S.E.T. Go! (RSG)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35183e2ac98_0_6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lnSpc>
                <a:spcPct val="90000"/>
              </a:lnSpc>
              <a:spcBef>
                <a:spcPts val="0"/>
              </a:spcBef>
              <a:spcAft>
                <a:spcPts val="0"/>
              </a:spcAft>
              <a:buNone/>
            </a:pPr>
            <a:r>
              <a:rPr lang="en-US"/>
              <a:t>Card: How does space trash… </a:t>
            </a:r>
            <a:endParaRPr/>
          </a:p>
        </p:txBody>
      </p:sp>
      <p:pic>
        <p:nvPicPr>
          <p:cNvPr descr="Illustration of space station&#10;&#10;Transcribed Header text: How does space trash damage spacecraft and can we design ways to protect against it?&#10;&#10;Transcribed &quot;written&quot; Text:&#10;&#10;How does space trash damage spacecraft and can we design ways to protect against it?&#10;&#10;Put dents in the spacecraft&#10;Space trash may harm the spacecraft&#10;Damage the spacecraft&#10;Yes! We can design ways to protect the spacecraft!&#10;&#10;In the bottom right are the letters &quot;RSG&quot;&#10;" id="309" name="Google Shape;309;g35183e2ac98_0_64"/>
          <p:cNvPicPr preferRelativeResize="0"/>
          <p:nvPr/>
        </p:nvPicPr>
        <p:blipFill rotWithShape="1">
          <a:blip r:embed="rId3">
            <a:alphaModFix/>
          </a:blip>
          <a:srcRect b="0" l="0" r="0" t="0"/>
          <a:stretch/>
        </p:blipFill>
        <p:spPr>
          <a:xfrm>
            <a:off x="1479346" y="1486175"/>
            <a:ext cx="7099675" cy="54861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35183e2ac98_0_97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RSG Adventure Card 1 with learner examples</a:t>
            </a:r>
            <a:endParaRPr/>
          </a:p>
        </p:txBody>
      </p:sp>
      <p:pic>
        <p:nvPicPr>
          <p:cNvPr descr="Transcribed &quot;written&quot; text: &#10;&#10;When space trash hits a spacecraft its energy can break the spacecraft. &#10;&#10;We can observe this energy when the tray moves, vibrates and makes noise.&#10;&#10;In the bottom right are the letters &quot;RSG&quot;&#10;" id="316" name="Google Shape;316;g35183e2ac98_0_976"/>
          <p:cNvPicPr preferRelativeResize="0"/>
          <p:nvPr/>
        </p:nvPicPr>
        <p:blipFill rotWithShape="1">
          <a:blip r:embed="rId3">
            <a:alphaModFix/>
          </a:blip>
          <a:srcRect b="0" l="0" r="0" t="0"/>
          <a:stretch/>
        </p:blipFill>
        <p:spPr>
          <a:xfrm>
            <a:off x="1479338" y="1484667"/>
            <a:ext cx="7099674" cy="54876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35183e2ac98_0_98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RSG Adventure Card 2 with learner examples</a:t>
            </a:r>
            <a:endParaRPr/>
          </a:p>
        </p:txBody>
      </p:sp>
      <p:pic>
        <p:nvPicPr>
          <p:cNvPr descr="Transcribed &quot;written&quot; text:&#10;&#10;- Space trash that is larger or moving faster does more damage.&#10;&#10;In the bottom right are the letters &quot;RSG&quot;&#10;" id="323" name="Google Shape;323;g35183e2ac98_0_983"/>
          <p:cNvPicPr preferRelativeResize="0"/>
          <p:nvPr/>
        </p:nvPicPr>
        <p:blipFill rotWithShape="1">
          <a:blip r:embed="rId3">
            <a:alphaModFix/>
          </a:blip>
          <a:srcRect b="0" l="0" r="0" t="0"/>
          <a:stretch/>
        </p:blipFill>
        <p:spPr>
          <a:xfrm>
            <a:off x="1486425" y="1537975"/>
            <a:ext cx="7085549" cy="54752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5183e2ac98_0_256"/>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Poster Components</a:t>
            </a:r>
            <a:endParaRPr/>
          </a:p>
        </p:txBody>
      </p:sp>
      <p:sp>
        <p:nvSpPr>
          <p:cNvPr id="138" name="Google Shape;138;g35183e2ac98_0_256"/>
          <p:cNvSpPr txBox="1"/>
          <p:nvPr>
            <p:ph idx="1" type="body"/>
          </p:nvPr>
        </p:nvSpPr>
        <p:spPr>
          <a:xfrm>
            <a:off x="691500" y="1651275"/>
            <a:ext cx="8675400" cy="5630400"/>
          </a:xfrm>
          <a:prstGeom prst="rect">
            <a:avLst/>
          </a:prstGeom>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Clr>
                <a:schemeClr val="dk1"/>
              </a:buClr>
              <a:buSzPts val="2800"/>
              <a:buChar char="•"/>
            </a:pPr>
            <a:r>
              <a:rPr lang="en-US" sz="2800">
                <a:solidFill>
                  <a:schemeClr val="dk1"/>
                </a:solidFill>
              </a:rPr>
              <a:t>The following slides are based on the printable PDF version of the blank slides/cards with example learner </a:t>
            </a:r>
            <a:r>
              <a:rPr lang="en-US" sz="2800">
                <a:solidFill>
                  <a:schemeClr val="dk1"/>
                </a:solidFill>
              </a:rPr>
              <a:t>answers</a:t>
            </a:r>
            <a:r>
              <a:rPr lang="en-US" sz="2800">
                <a:solidFill>
                  <a:schemeClr val="dk1"/>
                </a:solidFill>
              </a:rPr>
              <a:t>. You can use to these to help you set up your “Our Ideas Posters” but they are not intended to be printed.</a:t>
            </a:r>
            <a:endParaRPr sz="2800">
              <a:solidFill>
                <a:schemeClr val="dk1"/>
              </a:solidFill>
            </a:endParaRPr>
          </a:p>
          <a:p>
            <a:pPr indent="-406400" lvl="0" marL="457200" rtl="0" algn="l">
              <a:lnSpc>
                <a:spcPct val="115000"/>
              </a:lnSpc>
              <a:spcBef>
                <a:spcPts val="0"/>
              </a:spcBef>
              <a:spcAft>
                <a:spcPts val="0"/>
              </a:spcAft>
              <a:buClr>
                <a:schemeClr val="dk1"/>
              </a:buClr>
              <a:buSzPts val="2800"/>
              <a:buChar char="•"/>
            </a:pPr>
            <a:r>
              <a:rPr lang="en-US" sz="2800">
                <a:solidFill>
                  <a:schemeClr val="dk1"/>
                </a:solidFill>
              </a:rPr>
              <a:t>They are formatted to be more accessible to screen readers.</a:t>
            </a:r>
            <a:endParaRPr sz="2800">
              <a:solidFill>
                <a:schemeClr val="dk1"/>
              </a:solidFill>
            </a:endParaRPr>
          </a:p>
          <a:p>
            <a:pPr indent="-406400" lvl="0" marL="457200" rtl="0" algn="l">
              <a:lnSpc>
                <a:spcPct val="115000"/>
              </a:lnSpc>
              <a:spcBef>
                <a:spcPts val="0"/>
              </a:spcBef>
              <a:spcAft>
                <a:spcPts val="0"/>
              </a:spcAft>
              <a:buClr>
                <a:schemeClr val="dk1"/>
              </a:buClr>
              <a:buSzPts val="2800"/>
              <a:buChar char="•"/>
            </a:pPr>
            <a:r>
              <a:rPr lang="en-US" sz="2800">
                <a:solidFill>
                  <a:schemeClr val="dk1"/>
                </a:solidFill>
              </a:rPr>
              <a:t>We recommend using these slides as a guide for blind and low vision educators and printing out the PDFs for sighted learners.</a:t>
            </a:r>
            <a:endParaRPr sz="2800">
              <a:solidFill>
                <a:schemeClr val="dk1"/>
              </a:solidFill>
            </a:endParaRPr>
          </a:p>
          <a:p>
            <a:pPr indent="0" lvl="0" marL="0" rtl="0" algn="l">
              <a:lnSpc>
                <a:spcPct val="115000"/>
              </a:lnSpc>
              <a:spcBef>
                <a:spcPts val="0"/>
              </a:spcBef>
              <a:spcAft>
                <a:spcPts val="0"/>
              </a:spcAft>
              <a:buNone/>
            </a:pPr>
            <a:r>
              <a:rPr lang="en-US" sz="2600">
                <a:solidFill>
                  <a:schemeClr val="dk1"/>
                </a:solidFill>
              </a:rPr>
              <a:t> </a:t>
            </a:r>
            <a:endParaRPr sz="21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3516df834db_0_29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Scientist</a:t>
            </a:r>
            <a:endParaRPr/>
          </a:p>
        </p:txBody>
      </p:sp>
      <p:pic>
        <p:nvPicPr>
          <p:cNvPr descr="Transcribed Header Text: Scientist&#10;&#10;&#10;Transcribed &quot;written&quot; text:&#10;&#10;- Test things out&#10;- Make observations &amp; measurements&#10;- Ask questions&#10;- Gather evidence to answer questions.&#10;&#10;In the bottom right are the letters &quot;RSG&quot;&#10;&#10;" id="330" name="Google Shape;330;g3516df834db_0_294"/>
          <p:cNvPicPr preferRelativeResize="0"/>
          <p:nvPr/>
        </p:nvPicPr>
        <p:blipFill rotWithShape="1">
          <a:blip r:embed="rId3">
            <a:alphaModFix/>
          </a:blip>
          <a:srcRect b="0" l="0" r="0" t="0"/>
          <a:stretch/>
        </p:blipFill>
        <p:spPr>
          <a:xfrm>
            <a:off x="1472849" y="1537975"/>
            <a:ext cx="7099674" cy="54876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35183e2ac98_1_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Criteria</a:t>
            </a:r>
            <a:endParaRPr/>
          </a:p>
        </p:txBody>
      </p:sp>
      <p:pic>
        <p:nvPicPr>
          <p:cNvPr descr="Image with the word &quot;Criteria&quot; and a checklist graphic underneath.&#10;&#10;In the bottom right is RSG-Level Up!&quot;&#10;" id="337" name="Google Shape;337;g35183e2ac98_1_0"/>
          <p:cNvPicPr preferRelativeResize="0"/>
          <p:nvPr/>
        </p:nvPicPr>
        <p:blipFill rotWithShape="1">
          <a:blip r:embed="rId3">
            <a:alphaModFix/>
          </a:blip>
          <a:srcRect b="0" l="0" r="0" t="0"/>
          <a:stretch/>
        </p:blipFill>
        <p:spPr>
          <a:xfrm>
            <a:off x="1472849" y="1537975"/>
            <a:ext cx="7099674" cy="54876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35183e2ac98_1_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Constraints</a:t>
            </a:r>
            <a:endParaRPr/>
          </a:p>
        </p:txBody>
      </p:sp>
      <p:pic>
        <p:nvPicPr>
          <p:cNvPr descr="Image showing &quot;Constraints&quot; and &quot;Limitations on a design&quot; with an icon of a money bag, hand, and warning symbol.&#10;&#10;In the bottom right is RSG-Level Up!&quot;&#10;" id="344" name="Google Shape;344;g35183e2ac98_1_6"/>
          <p:cNvPicPr preferRelativeResize="0"/>
          <p:nvPr/>
        </p:nvPicPr>
        <p:blipFill rotWithShape="1">
          <a:blip r:embed="rId3">
            <a:alphaModFix/>
          </a:blip>
          <a:srcRect b="0" l="0" r="0" t="0"/>
          <a:stretch/>
        </p:blipFill>
        <p:spPr>
          <a:xfrm>
            <a:off x="1472849" y="1538033"/>
            <a:ext cx="7099674" cy="54876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35183e2ac98_1_1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Tradeoff</a:t>
            </a:r>
            <a:endParaRPr/>
          </a:p>
        </p:txBody>
      </p:sp>
      <p:pic>
        <p:nvPicPr>
          <p:cNvPr descr="Transcribed text: Tradeoff - a compromise engineers make to balance competing design requirements &#10;&#10;In the bottom right is RSG-Level Up!&quot;&#10;" id="351" name="Google Shape;351;g35183e2ac98_1_13"/>
          <p:cNvPicPr preferRelativeResize="0"/>
          <p:nvPr/>
        </p:nvPicPr>
        <p:blipFill rotWithShape="1">
          <a:blip r:embed="rId3">
            <a:alphaModFix/>
          </a:blip>
          <a:srcRect b="0" l="0" r="0" t="0"/>
          <a:stretch/>
        </p:blipFill>
        <p:spPr>
          <a:xfrm>
            <a:off x="1472825" y="1537975"/>
            <a:ext cx="7099674" cy="548764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35183e2ac98_1_2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Engineer </a:t>
            </a:r>
            <a:endParaRPr/>
          </a:p>
        </p:txBody>
      </p:sp>
      <p:pic>
        <p:nvPicPr>
          <p:cNvPr descr="Transcribed header text: Engineer&#10;&#10;Image of icons for pencil, ruler and gear.&#10;&#10;Transcribed &quot;written&quot; text:&#10;&#10;- Design things to solve problems&#10;- Build things&#10;&#10;In the bottom right are the letters &quot;RSG&quot;&#10;" id="358" name="Google Shape;358;g35183e2ac98_1_25"/>
          <p:cNvPicPr preferRelativeResize="0"/>
          <p:nvPr/>
        </p:nvPicPr>
        <p:blipFill rotWithShape="1">
          <a:blip r:embed="rId3">
            <a:alphaModFix/>
          </a:blip>
          <a:srcRect b="0" l="0" r="0" t="0"/>
          <a:stretch/>
        </p:blipFill>
        <p:spPr>
          <a:xfrm>
            <a:off x="1472883" y="1537985"/>
            <a:ext cx="7099674" cy="548439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35183e2ac98_1_1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How can we design ways to protect… </a:t>
            </a:r>
            <a:endParaRPr/>
          </a:p>
        </p:txBody>
      </p:sp>
      <p:pic>
        <p:nvPicPr>
          <p:cNvPr descr="Illustration of a spacecraft and text about designing protection against space trash.&#10;&#10;Transcribed Header Text:&#10;&#10;How can we design ways to protect the spacecraft against space trash?&#10;&#10;Transcribed &quot;written&quot; text:&#10;&#10;- Stack lays of materials&#10;- We can fold materials like index cards to be more absorbent.&#10;- When the materials absorb energy they protect the spacecraft.&#10;&#10;In the bottom right are the letters &quot;RSG&quot;" id="365" name="Google Shape;365;g35183e2ac98_1_19"/>
          <p:cNvPicPr preferRelativeResize="0"/>
          <p:nvPr/>
        </p:nvPicPr>
        <p:blipFill rotWithShape="1">
          <a:blip r:embed="rId3">
            <a:alphaModFix/>
          </a:blip>
          <a:srcRect b="0" l="0" r="0" t="0"/>
          <a:stretch/>
        </p:blipFill>
        <p:spPr>
          <a:xfrm>
            <a:off x="1549350" y="1594375"/>
            <a:ext cx="6959642" cy="53779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35183e2ac98_1_3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Technology</a:t>
            </a:r>
            <a:endParaRPr/>
          </a:p>
        </p:txBody>
      </p:sp>
      <p:pic>
        <p:nvPicPr>
          <p:cNvPr descr="Transcribed header: Technology&#10;&#10;Transcribed &quot;written&quot; text:&#10;&#10;- The solution to the problem.&#10;- Material to protect a spacecraft&#10;- Spacecrafts built safely to bring astronauts home.&#10;- writing utensils&#10;- bikes&#10;&#10;In the bottom right are the letters &quot;RSG&quot;" id="372" name="Google Shape;372;g35183e2ac98_1_31"/>
          <p:cNvPicPr preferRelativeResize="0"/>
          <p:nvPr/>
        </p:nvPicPr>
        <p:blipFill rotWithShape="1">
          <a:blip r:embed="rId3">
            <a:alphaModFix/>
          </a:blip>
          <a:srcRect b="0" l="0" r="0" t="0"/>
          <a:stretch/>
        </p:blipFill>
        <p:spPr>
          <a:xfrm>
            <a:off x="1472786" y="1538014"/>
            <a:ext cx="7099674" cy="548793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35183e2ac98_1_169"/>
          <p:cNvSpPr txBox="1"/>
          <p:nvPr>
            <p:ph type="title"/>
          </p:nvPr>
        </p:nvSpPr>
        <p:spPr>
          <a:xfrm>
            <a:off x="342870" y="672482"/>
            <a:ext cx="9372600" cy="865500"/>
          </a:xfrm>
          <a:prstGeom prst="rect">
            <a:avLst/>
          </a:prstGeom>
        </p:spPr>
        <p:txBody>
          <a:bodyPr anchorCtr="0" anchor="t" bIns="113100" lIns="113100" spcFirstLastPara="1" rIns="113100" wrap="square" tIns="113100">
            <a:normAutofit fontScale="90000"/>
          </a:bodyPr>
          <a:lstStyle/>
          <a:p>
            <a:pPr indent="0" lvl="0" marL="0" rtl="0" algn="l">
              <a:spcBef>
                <a:spcPts val="0"/>
              </a:spcBef>
              <a:spcAft>
                <a:spcPts val="0"/>
              </a:spcAft>
              <a:buNone/>
            </a:pPr>
            <a:r>
              <a:rPr lang="en-US"/>
              <a:t>Card: How can we mitigate hazards…</a:t>
            </a:r>
            <a:endParaRPr/>
          </a:p>
          <a:p>
            <a:pPr indent="0" lvl="0" marL="0" rtl="0" algn="l">
              <a:spcBef>
                <a:spcPts val="0"/>
              </a:spcBef>
              <a:spcAft>
                <a:spcPts val="0"/>
              </a:spcAft>
              <a:buNone/>
            </a:pPr>
            <a:r>
              <a:t/>
            </a:r>
            <a:endParaRPr/>
          </a:p>
        </p:txBody>
      </p:sp>
      <p:pic>
        <p:nvPicPr>
          <p:cNvPr descr="White slide with NASA logo and text asking about mitigating hazards on a NASA mission.&#10;&#10;Transcribed Text:&#10;&#10;&quot;How can we mitigate hazards on a particular NASA mission? &#10;&#10;In the bottom right is &quot;Adventure 1, 6, 7.&quot;" id="379" name="Google Shape;379;g35183e2ac98_1_169"/>
          <p:cNvPicPr preferRelativeResize="0"/>
          <p:nvPr/>
        </p:nvPicPr>
        <p:blipFill rotWithShape="1">
          <a:blip r:embed="rId3">
            <a:alphaModFix/>
          </a:blip>
          <a:srcRect b="0" l="0" r="0" t="0"/>
          <a:stretch/>
        </p:blipFill>
        <p:spPr>
          <a:xfrm>
            <a:off x="1564653" y="1537975"/>
            <a:ext cx="7063447" cy="54624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35183e2ac98_1_175"/>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p>
            <a:pPr indent="0" lvl="0" marL="0" rtl="0" algn="ctr">
              <a:spcBef>
                <a:spcPts val="0"/>
              </a:spcBef>
              <a:spcAft>
                <a:spcPts val="0"/>
              </a:spcAft>
              <a:buNone/>
            </a:pPr>
            <a:r>
              <a:rPr lang="en-US"/>
              <a:t>Adventures 1-4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35183e2ac98_1_238"/>
          <p:cNvSpPr txBox="1"/>
          <p:nvPr>
            <p:ph type="title"/>
          </p:nvPr>
        </p:nvSpPr>
        <p:spPr>
          <a:xfrm>
            <a:off x="342870" y="672482"/>
            <a:ext cx="9372600" cy="865500"/>
          </a:xfrm>
          <a:prstGeom prst="rect">
            <a:avLst/>
          </a:prstGeom>
        </p:spPr>
        <p:txBody>
          <a:bodyPr anchorCtr="0" anchor="t" bIns="113100" lIns="113100" spcFirstLastPara="1" rIns="113100" wrap="square" tIns="113100">
            <a:normAutofit fontScale="90000"/>
          </a:bodyPr>
          <a:lstStyle/>
          <a:p>
            <a:pPr indent="0" lvl="0" marL="0" rtl="0" algn="l">
              <a:spcBef>
                <a:spcPts val="0"/>
              </a:spcBef>
              <a:spcAft>
                <a:spcPts val="0"/>
              </a:spcAft>
              <a:buNone/>
            </a:pPr>
            <a:r>
              <a:rPr lang="en-US"/>
              <a:t>Card: Why is it important to make hazards safer?</a:t>
            </a:r>
            <a:endParaRPr/>
          </a:p>
        </p:txBody>
      </p:sp>
      <p:pic>
        <p:nvPicPr>
          <p:cNvPr descr="On the left side of the text, there is a yellow and black radioactive hazard symbol.&#10;&#10;Transcribed Text:&#10;&#10;&quot;Why is it important to make hazards safer?&#10;&#10;Create safe environment for astronauts&#10;To keep everyone safe&#10;So nobody gets hurt&#10;To live 'BLE Best life ever!'&#10;Survival&#10;Communities can continue to live&#10;&#10;In the bottom right is &quot;Adventure 1&quot;" id="392" name="Google Shape;392;g35183e2ac98_1_238"/>
          <p:cNvPicPr preferRelativeResize="0"/>
          <p:nvPr/>
        </p:nvPicPr>
        <p:blipFill rotWithShape="1">
          <a:blip r:embed="rId3">
            <a:alphaModFix/>
          </a:blip>
          <a:srcRect b="0" l="0" r="0" t="0"/>
          <a:stretch/>
        </p:blipFill>
        <p:spPr>
          <a:xfrm>
            <a:off x="1472825" y="1537975"/>
            <a:ext cx="7099674" cy="54876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5183e2ac98_0_262"/>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Corresponding PDFs include</a:t>
            </a:r>
            <a:endParaRPr/>
          </a:p>
        </p:txBody>
      </p:sp>
      <p:sp>
        <p:nvSpPr>
          <p:cNvPr id="145" name="Google Shape;145;g35183e2ac98_0_262"/>
          <p:cNvSpPr txBox="1"/>
          <p:nvPr>
            <p:ph idx="1" type="body"/>
          </p:nvPr>
        </p:nvSpPr>
        <p:spPr>
          <a:xfrm>
            <a:off x="691515" y="2069042"/>
            <a:ext cx="8675400" cy="4931400"/>
          </a:xfrm>
          <a:prstGeom prst="rect">
            <a:avLst/>
          </a:prstGeom>
        </p:spPr>
        <p:txBody>
          <a:bodyPr anchorCtr="0" anchor="t" bIns="45700" lIns="91425" spcFirstLastPara="1" rIns="91425" wrap="square" tIns="45700">
            <a:noAutofit/>
          </a:bodyPr>
          <a:lstStyle/>
          <a:p>
            <a:pPr indent="-368300" lvl="0" marL="457200" rtl="0" algn="l">
              <a:lnSpc>
                <a:spcPct val="115000"/>
              </a:lnSpc>
              <a:spcBef>
                <a:spcPts val="1000"/>
              </a:spcBef>
              <a:spcAft>
                <a:spcPts val="0"/>
              </a:spcAft>
              <a:buSzPts val="2200"/>
              <a:buChar char="•"/>
            </a:pPr>
            <a:r>
              <a:rPr lang="en-US">
                <a:solidFill>
                  <a:schemeClr val="dk1"/>
                </a:solidFill>
              </a:rPr>
              <a:t>Poster Pages to build the poster </a:t>
            </a:r>
            <a:endParaRPr>
              <a:solidFill>
                <a:schemeClr val="dk1"/>
              </a:solidFill>
            </a:endParaRPr>
          </a:p>
          <a:p>
            <a:pPr indent="-368300" lvl="1" marL="914400" rtl="0" algn="l">
              <a:lnSpc>
                <a:spcPct val="115000"/>
              </a:lnSpc>
              <a:spcBef>
                <a:spcPts val="1000"/>
              </a:spcBef>
              <a:spcAft>
                <a:spcPts val="0"/>
              </a:spcAft>
              <a:buSzPts val="2200"/>
              <a:buChar char="•"/>
            </a:pPr>
            <a:r>
              <a:rPr lang="en-US" sz="2200">
                <a:solidFill>
                  <a:schemeClr val="dk1"/>
                </a:solidFill>
              </a:rPr>
              <a:t>(pages numbered in lower right corner with corresponding adventure(s)) </a:t>
            </a:r>
            <a:endParaRPr sz="2200">
              <a:solidFill>
                <a:schemeClr val="dk1"/>
              </a:solidFill>
            </a:endParaRPr>
          </a:p>
          <a:p>
            <a:pPr indent="-368300" lvl="0" marL="457200" rtl="0" algn="l">
              <a:lnSpc>
                <a:spcPct val="115000"/>
              </a:lnSpc>
              <a:spcBef>
                <a:spcPts val="1000"/>
              </a:spcBef>
              <a:spcAft>
                <a:spcPts val="0"/>
              </a:spcAft>
              <a:buSzPts val="2200"/>
              <a:buChar char="•"/>
            </a:pPr>
            <a:r>
              <a:rPr lang="en-US">
                <a:solidFill>
                  <a:schemeClr val="dk1"/>
                </a:solidFill>
              </a:rPr>
              <a:t>Poster Pages with examples are for educator reference only and not intended to print. </a:t>
            </a:r>
            <a:endParaRPr>
              <a:solidFill>
                <a:schemeClr val="dk1"/>
              </a:solidFill>
            </a:endParaRPr>
          </a:p>
          <a:p>
            <a:pPr indent="-368300" lvl="0" marL="457200" rtl="0" algn="l">
              <a:lnSpc>
                <a:spcPct val="115000"/>
              </a:lnSpc>
              <a:spcBef>
                <a:spcPts val="1000"/>
              </a:spcBef>
              <a:spcAft>
                <a:spcPts val="0"/>
              </a:spcAft>
              <a:buSzPts val="2200"/>
              <a:buChar char="•"/>
            </a:pPr>
            <a:r>
              <a:rPr lang="en-US">
                <a:solidFill>
                  <a:schemeClr val="dk1"/>
                </a:solidFill>
              </a:rPr>
              <a:t>Blank Pages for more space or to build your own poster</a:t>
            </a:r>
            <a:endParaRPr>
              <a:solidFill>
                <a:schemeClr val="dk1"/>
              </a:solidFill>
            </a:endParaRPr>
          </a:p>
          <a:p>
            <a:pPr indent="-368300" lvl="0" marL="457200" rtl="0" algn="l">
              <a:lnSpc>
                <a:spcPct val="115000"/>
              </a:lnSpc>
              <a:spcBef>
                <a:spcPts val="1000"/>
              </a:spcBef>
              <a:spcAft>
                <a:spcPts val="0"/>
              </a:spcAft>
              <a:buSzPts val="2200"/>
              <a:buChar char="•"/>
            </a:pPr>
            <a:r>
              <a:rPr lang="en-US">
                <a:solidFill>
                  <a:schemeClr val="dk1"/>
                </a:solidFill>
              </a:rPr>
              <a:t>Blank ¼ page cards for learners to add additional terms, drawings, ideas</a:t>
            </a:r>
            <a:endParaRPr>
              <a:solidFill>
                <a:schemeClr val="dk1"/>
              </a:solidFill>
            </a:endParaRPr>
          </a:p>
          <a:p>
            <a:pPr indent="-368300" lvl="0" marL="457200" rtl="0" algn="l">
              <a:lnSpc>
                <a:spcPct val="115000"/>
              </a:lnSpc>
              <a:spcBef>
                <a:spcPts val="1000"/>
              </a:spcBef>
              <a:spcAft>
                <a:spcPts val="0"/>
              </a:spcAft>
              <a:buSzPts val="2200"/>
              <a:buChar char="•"/>
            </a:pPr>
            <a:r>
              <a:rPr lang="en-US">
                <a:solidFill>
                  <a:schemeClr val="dk1"/>
                </a:solidFill>
              </a:rPr>
              <a:t>Term cards:</a:t>
            </a:r>
            <a:endParaRPr>
              <a:solidFill>
                <a:schemeClr val="dk1"/>
              </a:solidFill>
            </a:endParaRPr>
          </a:p>
          <a:p>
            <a:pPr indent="-368300" lvl="0" marL="457200" rtl="0" algn="l">
              <a:lnSpc>
                <a:spcPct val="115000"/>
              </a:lnSpc>
              <a:spcBef>
                <a:spcPts val="1000"/>
              </a:spcBef>
              <a:spcAft>
                <a:spcPts val="0"/>
              </a:spcAft>
              <a:buSzPts val="2200"/>
              <a:buChar char="•"/>
            </a:pPr>
            <a:r>
              <a:rPr lang="en-US">
                <a:solidFill>
                  <a:schemeClr val="dk1"/>
                </a:solidFill>
              </a:rPr>
              <a:t>Icon-only </a:t>
            </a:r>
            <a:endParaRPr>
              <a:solidFill>
                <a:schemeClr val="dk1"/>
              </a:solidFill>
            </a:endParaRPr>
          </a:p>
          <a:p>
            <a:pPr indent="-368300" lvl="0" marL="457200" rtl="0" algn="l">
              <a:lnSpc>
                <a:spcPct val="115000"/>
              </a:lnSpc>
              <a:spcBef>
                <a:spcPts val="1000"/>
              </a:spcBef>
              <a:spcAft>
                <a:spcPts val="0"/>
              </a:spcAft>
              <a:buSzPts val="2200"/>
              <a:buChar char="•"/>
            </a:pPr>
            <a:r>
              <a:rPr lang="en-US">
                <a:solidFill>
                  <a:schemeClr val="dk1"/>
                </a:solidFill>
              </a:rPr>
              <a:t>Term + icon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35183e2ac98_1_24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Instructions for learner’s cards</a:t>
            </a:r>
            <a:endParaRPr/>
          </a:p>
        </p:txBody>
      </p:sp>
      <p:pic>
        <p:nvPicPr>
          <p:cNvPr descr="Transcribed text: Add learner's index cards here&#10;&#10;In the bottom right is &quot;Adventure 1&quot;" id="399" name="Google Shape;399;g35183e2ac98_1_244"/>
          <p:cNvPicPr preferRelativeResize="0"/>
          <p:nvPr/>
        </p:nvPicPr>
        <p:blipFill rotWithShape="1">
          <a:blip r:embed="rId3">
            <a:alphaModFix/>
          </a:blip>
          <a:srcRect b="0" l="0" r="0" t="0"/>
          <a:stretch/>
        </p:blipFill>
        <p:spPr>
          <a:xfrm>
            <a:off x="1465650" y="1537975"/>
            <a:ext cx="7127101" cy="5509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35183e2ac98_1_30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How do people stay safe…</a:t>
            </a:r>
            <a:endParaRPr/>
          </a:p>
        </p:txBody>
      </p:sp>
      <p:pic>
        <p:nvPicPr>
          <p:cNvPr descr="Transcribed text: how do people stay safe from everyday hazards?&#10;&#10;In the bottom right is &quot;Adventure 2&quot;" id="406" name="Google Shape;406;g35183e2ac98_1_308"/>
          <p:cNvPicPr preferRelativeResize="0"/>
          <p:nvPr/>
        </p:nvPicPr>
        <p:blipFill rotWithShape="1">
          <a:blip r:embed="rId3">
            <a:alphaModFix/>
          </a:blip>
          <a:srcRect b="0" l="0" r="0" t="0"/>
          <a:stretch/>
        </p:blipFill>
        <p:spPr>
          <a:xfrm>
            <a:off x="1485875" y="1537971"/>
            <a:ext cx="7086602" cy="547782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35183e2ac98_1_31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What is a hazard?</a:t>
            </a:r>
            <a:endParaRPr/>
          </a:p>
        </p:txBody>
      </p:sp>
      <p:pic>
        <p:nvPicPr>
          <p:cNvPr descr="Slide with the text 'What is a hazard?' and a triangular warning icon.&#10;&#10;In the bottom right is &quot;Adventure 2&quot;" id="413" name="Google Shape;413;g35183e2ac98_1_314"/>
          <p:cNvPicPr preferRelativeResize="0"/>
          <p:nvPr/>
        </p:nvPicPr>
        <p:blipFill rotWithShape="1">
          <a:blip r:embed="rId3">
            <a:alphaModFix/>
          </a:blip>
          <a:srcRect b="0" l="0" r="0" t="0"/>
          <a:stretch/>
        </p:blipFill>
        <p:spPr>
          <a:xfrm>
            <a:off x="1527863" y="1537963"/>
            <a:ext cx="7002650" cy="54130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35183e2ac98_1_37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Adventure 2 Card with learner examples</a:t>
            </a:r>
            <a:endParaRPr/>
          </a:p>
        </p:txBody>
      </p:sp>
      <p:pic>
        <p:nvPicPr>
          <p:cNvPr descr="The image features a white background with text and a small graphic. In the upper left portion, there are two lines of blue text written with a casual, hand-drawn font. Below this text, there is a simple, black frowning face composed of two dots for eyes and a curved line for the mouth, representing sadness or disapproval. To the right, there is pink text written in a similar casual style. In the bottom right corner, smaller black text displays additional wording.&#10;&#10;Transcribed Text:&#10;&#10;Dangerous&#10;Something that will harm me Scary Yiyáh&#10;&#10;In the bottom right is &quot;Adventure 2&quot;" id="420" name="Google Shape;420;g35183e2ac98_1_378"/>
          <p:cNvPicPr preferRelativeResize="0"/>
          <p:nvPr/>
        </p:nvPicPr>
        <p:blipFill rotWithShape="1">
          <a:blip r:embed="rId3">
            <a:alphaModFix/>
          </a:blip>
          <a:srcRect b="0" l="0" r="0" t="0"/>
          <a:stretch/>
        </p:blipFill>
        <p:spPr>
          <a:xfrm>
            <a:off x="1472825" y="1409150"/>
            <a:ext cx="7099677" cy="548865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35183e2ac98_1_38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Mitigate</a:t>
            </a:r>
            <a:endParaRPr/>
          </a:p>
        </p:txBody>
      </p:sp>
      <p:pic>
        <p:nvPicPr>
          <p:cNvPr descr="Slide with the word &quot;Mitigate.&quot; To the right, there is a black and white safety symbol inside a diamond-shaped border. This symbol includes a hand and a cross, suggesting safety or medical association.&#10;&#10;Transcribed &quot;written&quot; text: - to make a danger (hazard) less severe or painful&#10;&#10;In the bottom right is &quot;Adventure 2&quot;" id="427" name="Google Shape;427;g35183e2ac98_1_384"/>
          <p:cNvPicPr preferRelativeResize="0"/>
          <p:nvPr/>
        </p:nvPicPr>
        <p:blipFill rotWithShape="1">
          <a:blip r:embed="rId3">
            <a:alphaModFix/>
          </a:blip>
          <a:srcRect b="0" l="0" r="0" t="0"/>
          <a:stretch/>
        </p:blipFill>
        <p:spPr>
          <a:xfrm>
            <a:off x="1472767" y="1538033"/>
            <a:ext cx="7099674" cy="548761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35183e2ac98_1_39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What hazards exist where we live…</a:t>
            </a:r>
            <a:endParaRPr/>
          </a:p>
        </p:txBody>
      </p:sp>
      <p:pic>
        <p:nvPicPr>
          <p:cNvPr descr="Transcribed text: What hazards exist where we live and how do we mitigate them?&#10;&#10;In the bottom right is &quot;Adventure 3&quot;" id="434" name="Google Shape;434;g35183e2ac98_1_390"/>
          <p:cNvPicPr preferRelativeResize="0"/>
          <p:nvPr/>
        </p:nvPicPr>
        <p:blipFill rotWithShape="1">
          <a:blip r:embed="rId3">
            <a:alphaModFix/>
          </a:blip>
          <a:srcRect b="0" l="0" r="0" t="0"/>
          <a:stretch/>
        </p:blipFill>
        <p:spPr>
          <a:xfrm>
            <a:off x="1547299" y="1617850"/>
            <a:ext cx="6963748" cy="5382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35183e2ac98_1_45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Blank Adventure 3 Card</a:t>
            </a:r>
            <a:endParaRPr/>
          </a:p>
        </p:txBody>
      </p:sp>
      <p:pic>
        <p:nvPicPr>
          <p:cNvPr descr="Transcribed &quot;written&quot; Text:&#10;&#10;Hazards: -flooding -bears attacking chicken coops -wet floor in the cafeteria -cracked sidewalk&#10;&#10;Mitigations for hazards: -sand bags -electric fences -safety cones to let students know the floor is wet. -fix sidewalk&#10;&#10;In the bottom right is &quot;Adventure 3&quot;" id="441" name="Google Shape;441;g35183e2ac98_1_454"/>
          <p:cNvPicPr preferRelativeResize="0"/>
          <p:nvPr/>
        </p:nvPicPr>
        <p:blipFill rotWithShape="1">
          <a:blip r:embed="rId3">
            <a:alphaModFix/>
          </a:blip>
          <a:srcRect b="0" l="0" r="0" t="0"/>
          <a:stretch/>
        </p:blipFill>
        <p:spPr>
          <a:xfrm>
            <a:off x="1472825" y="1439521"/>
            <a:ext cx="7158077" cy="553277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35183e2ac98_1_519"/>
          <p:cNvSpPr txBox="1"/>
          <p:nvPr>
            <p:ph type="title"/>
          </p:nvPr>
        </p:nvSpPr>
        <p:spPr>
          <a:xfrm>
            <a:off x="342870" y="672482"/>
            <a:ext cx="9372600" cy="865500"/>
          </a:xfrm>
          <a:prstGeom prst="rect">
            <a:avLst/>
          </a:prstGeom>
        </p:spPr>
        <p:txBody>
          <a:bodyPr anchorCtr="0" anchor="t" bIns="113100" lIns="113100" spcFirstLastPara="1" rIns="113100" wrap="square" tIns="113100">
            <a:normAutofit fontScale="90000"/>
          </a:bodyPr>
          <a:lstStyle/>
          <a:p>
            <a:pPr indent="0" lvl="0" marL="0" rtl="0" algn="l">
              <a:spcBef>
                <a:spcPts val="0"/>
              </a:spcBef>
              <a:spcAft>
                <a:spcPts val="0"/>
              </a:spcAft>
              <a:buClr>
                <a:schemeClr val="dk1"/>
              </a:buClr>
              <a:buSzPct val="31428"/>
              <a:buFont typeface="Arial"/>
              <a:buNone/>
            </a:pPr>
            <a:r>
              <a:rPr lang="en-US"/>
              <a:t>Card: What natural hazards do people on Earth…</a:t>
            </a:r>
            <a:endParaRPr/>
          </a:p>
        </p:txBody>
      </p:sp>
      <p:pic>
        <p:nvPicPr>
          <p:cNvPr descr="White slide with the question &quot;What natural hazards do people on Earth face and how do they mitigate them?&quot; and a small Earth illustration.&#10;&#10;Transcribed &quot;written&quot; text:&#10;-Flooding&#10;- Earthquakes&#10;- Lightning strikes&#10;- Tsunamis&#10;(hard to mitigate)&#10;*very difficult to rebuild&#10;&#10;In the bottom right is &quot;Adventure 4&quot;" id="448" name="Google Shape;448;g35183e2ac98_1_519"/>
          <p:cNvPicPr preferRelativeResize="0"/>
          <p:nvPr/>
        </p:nvPicPr>
        <p:blipFill rotWithShape="1">
          <a:blip r:embed="rId3">
            <a:alphaModFix/>
          </a:blip>
          <a:srcRect b="0" l="0" r="0" t="0"/>
          <a:stretch/>
        </p:blipFill>
        <p:spPr>
          <a:xfrm>
            <a:off x="1553338" y="1600607"/>
            <a:ext cx="6951714" cy="53716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35183e2ac98_1_589"/>
          <p:cNvSpPr txBox="1"/>
          <p:nvPr>
            <p:ph type="title"/>
          </p:nvPr>
        </p:nvSpPr>
        <p:spPr>
          <a:xfrm>
            <a:off x="342870" y="672482"/>
            <a:ext cx="9372600" cy="865500"/>
          </a:xfrm>
          <a:prstGeom prst="rect">
            <a:avLst/>
          </a:prstGeom>
        </p:spPr>
        <p:txBody>
          <a:bodyPr anchorCtr="0" anchor="t" bIns="113100" lIns="113100" spcFirstLastPara="1" rIns="113100" wrap="square" tIns="113100">
            <a:normAutofit fontScale="90000"/>
          </a:bodyPr>
          <a:lstStyle/>
          <a:p>
            <a:pPr indent="0" lvl="0" marL="0" rtl="0" algn="l">
              <a:spcBef>
                <a:spcPts val="0"/>
              </a:spcBef>
              <a:spcAft>
                <a:spcPts val="0"/>
              </a:spcAft>
              <a:buNone/>
            </a:pPr>
            <a:r>
              <a:rPr lang="en-US"/>
              <a:t>Card: Natural Hazards on Earth</a:t>
            </a:r>
            <a:endParaRPr/>
          </a:p>
          <a:p>
            <a:pPr indent="0" lvl="0" marL="0" rtl="0" algn="l">
              <a:spcBef>
                <a:spcPts val="0"/>
              </a:spcBef>
              <a:spcAft>
                <a:spcPts val="0"/>
              </a:spcAft>
              <a:buNone/>
            </a:pPr>
            <a:r>
              <a:t/>
            </a:r>
            <a:endParaRPr/>
          </a:p>
        </p:txBody>
      </p:sp>
      <p:pic>
        <p:nvPicPr>
          <p:cNvPr descr="Header: &quot;Natural Hazards on Earth accompanied by a black circular icon of a globe on the upper right side.&#10;&#10;Transcribed &quot;Written&quot; Text:&#10;&#10;- Tornados&#10;- Snow storms&#10;- Climate change&#10;- Volcanoes&#10;&#10;The word &quot;Tornados&quot; is followed by pink text &quot;Chiil bil haayol,&quot; and &quot;Volcanoes&quot; is followed by pink Arabic script.&#10;&#10;In the bottom right is &quot;Adventure 4&quot;" id="455" name="Google Shape;455;g35183e2ac98_1_589"/>
          <p:cNvPicPr preferRelativeResize="0"/>
          <p:nvPr/>
        </p:nvPicPr>
        <p:blipFill rotWithShape="1">
          <a:blip r:embed="rId3">
            <a:alphaModFix/>
          </a:blip>
          <a:srcRect b="0" l="0" r="0" t="0"/>
          <a:stretch/>
        </p:blipFill>
        <p:spPr>
          <a:xfrm>
            <a:off x="1549907" y="1537967"/>
            <a:ext cx="6958604" cy="53770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35183e2ac98_1_654"/>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p>
            <a:pPr indent="0" lvl="0" marL="0" rtl="0" algn="ctr">
              <a:spcBef>
                <a:spcPts val="0"/>
              </a:spcBef>
              <a:spcAft>
                <a:spcPts val="0"/>
              </a:spcAft>
              <a:buNone/>
            </a:pPr>
            <a:r>
              <a:rPr lang="en-US"/>
              <a:t>Adventures 5-7</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35183e2ac98_0_268"/>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Set Up</a:t>
            </a:r>
            <a:endParaRPr/>
          </a:p>
        </p:txBody>
      </p:sp>
      <p:sp>
        <p:nvSpPr>
          <p:cNvPr id="152" name="Google Shape;152;g35183e2ac98_0_268"/>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368300" lvl="0" marL="457200" rtl="0" algn="l">
              <a:lnSpc>
                <a:spcPct val="115000"/>
              </a:lnSpc>
              <a:spcBef>
                <a:spcPts val="1100"/>
              </a:spcBef>
              <a:spcAft>
                <a:spcPts val="0"/>
              </a:spcAft>
              <a:buSzPts val="2200"/>
              <a:buChar char="•"/>
            </a:pPr>
            <a:r>
              <a:rPr lang="en-US" sz="2600">
                <a:solidFill>
                  <a:schemeClr val="dk1"/>
                </a:solidFill>
              </a:rPr>
              <a:t>You need a wall or whiteboard area of about  80” Length x 60” Height.</a:t>
            </a:r>
            <a:endParaRPr sz="2600">
              <a:solidFill>
                <a:schemeClr val="dk1"/>
              </a:solidFill>
            </a:endParaRPr>
          </a:p>
          <a:p>
            <a:pPr indent="-368300" lvl="0" marL="457200" rtl="0" algn="l">
              <a:lnSpc>
                <a:spcPct val="115000"/>
              </a:lnSpc>
              <a:spcBef>
                <a:spcPts val="1100"/>
              </a:spcBef>
              <a:spcAft>
                <a:spcPts val="0"/>
              </a:spcAft>
              <a:buSzPts val="2200"/>
              <a:buChar char="•"/>
            </a:pPr>
            <a:r>
              <a:rPr lang="en-US" sz="2600">
                <a:solidFill>
                  <a:schemeClr val="dk1"/>
                </a:solidFill>
              </a:rPr>
              <a:t>Please see the following pages for setup examples. </a:t>
            </a:r>
            <a:endParaRPr sz="2600">
              <a:solidFill>
                <a:schemeClr val="dk1"/>
              </a:solidFill>
            </a:endParaRPr>
          </a:p>
          <a:p>
            <a:pPr indent="-368300" lvl="0" marL="457200" rtl="0" algn="l">
              <a:lnSpc>
                <a:spcPct val="115000"/>
              </a:lnSpc>
              <a:spcBef>
                <a:spcPts val="1100"/>
              </a:spcBef>
              <a:spcAft>
                <a:spcPts val="0"/>
              </a:spcAft>
              <a:buSzPts val="2200"/>
              <a:buChar char="•"/>
            </a:pPr>
            <a:r>
              <a:rPr lang="en-US" sz="2600">
                <a:solidFill>
                  <a:schemeClr val="dk1"/>
                </a:solidFill>
              </a:rPr>
              <a:t>You may choose alternative layouts or formats to fit your learning environment. </a:t>
            </a:r>
            <a:endParaRPr sz="2600">
              <a:solidFill>
                <a:schemeClr val="dk1"/>
              </a:solidFill>
            </a:endParaRPr>
          </a:p>
          <a:p>
            <a:pPr indent="0" lvl="0" marL="0" rtl="0" algn="l">
              <a:spcBef>
                <a:spcPts val="110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g35183e2ac98_1_65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How do NASA missions mitigate…</a:t>
            </a:r>
            <a:endParaRPr/>
          </a:p>
        </p:txBody>
      </p:sp>
      <p:pic>
        <p:nvPicPr>
          <p:cNvPr descr="NASA logo with the question, &quot;How do NASA missions mitigate hazards in space?&quot;&#10;&#10;In the bottom right is &quot;Adventure 5&quot;" id="468" name="Google Shape;468;g35183e2ac98_1_659"/>
          <p:cNvPicPr preferRelativeResize="0"/>
          <p:nvPr/>
        </p:nvPicPr>
        <p:blipFill rotWithShape="1">
          <a:blip r:embed="rId3">
            <a:alphaModFix/>
          </a:blip>
          <a:srcRect b="0" l="0" r="0" t="0"/>
          <a:stretch/>
        </p:blipFill>
        <p:spPr>
          <a:xfrm>
            <a:off x="1384826" y="1537975"/>
            <a:ext cx="7288750" cy="56322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g35183e2ac98_1_81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Space Hazards</a:t>
            </a:r>
            <a:endParaRPr/>
          </a:p>
        </p:txBody>
      </p:sp>
      <p:pic>
        <p:nvPicPr>
          <p:cNvPr descr="Graphic titled &quot;Space Hazards&quot; with a list of dangers and warning symbols.&#10;&#10;Transcribed Text:&#10;&#10;Space Hazards&#10;&#10;Dust storms&#10;Meteor impact&#10;Low gravity&#10;No food/water/air&#10;Radiation&#10;micro-impact&#10;hard to mitigate&#10;Very difficult! &#10;&#10;In the bottom right is &quot;Adventure 4&quot;" id="475" name="Google Shape;475;g35183e2ac98_1_817"/>
          <p:cNvPicPr preferRelativeResize="0"/>
          <p:nvPr/>
        </p:nvPicPr>
        <p:blipFill rotWithShape="1">
          <a:blip r:embed="rId3">
            <a:alphaModFix/>
          </a:blip>
          <a:srcRect b="0" l="0" r="0" t="0"/>
          <a:stretch/>
        </p:blipFill>
        <p:spPr>
          <a:xfrm>
            <a:off x="1472777" y="1538032"/>
            <a:ext cx="7029282" cy="54343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35183e2ac98_1_72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Going to the Moon</a:t>
            </a:r>
            <a:endParaRPr/>
          </a:p>
        </p:txBody>
      </p:sp>
      <p:pic>
        <p:nvPicPr>
          <p:cNvPr descr="The image is a slide titled &quot;Going to the Moon&quot; with a small monochrome image of the moon in the top right corner. &#10;&#10;Transcribed Text:&#10;&#10;Going to the Moon&#10;&#10;(H) -Too hot/cold (R) -scratchy soil (R) -meteor impact -low gravity -micro impact&#10;&#10;In the bottom right is &quot;Adventure 6&quot; " id="482" name="Google Shape;482;g35183e2ac98_1_723"/>
          <p:cNvPicPr preferRelativeResize="0"/>
          <p:nvPr/>
        </p:nvPicPr>
        <p:blipFill rotWithShape="1">
          <a:blip r:embed="rId3">
            <a:alphaModFix/>
          </a:blip>
          <a:srcRect b="0" l="0" r="0" t="0"/>
          <a:stretch/>
        </p:blipFill>
        <p:spPr>
          <a:xfrm>
            <a:off x="1472775" y="1554777"/>
            <a:ext cx="7099725" cy="548772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35183e2ac98_1_729"/>
          <p:cNvSpPr txBox="1"/>
          <p:nvPr>
            <p:ph type="title"/>
          </p:nvPr>
        </p:nvSpPr>
        <p:spPr>
          <a:xfrm>
            <a:off x="342870" y="672482"/>
            <a:ext cx="9372600" cy="865500"/>
          </a:xfrm>
          <a:prstGeom prst="rect">
            <a:avLst/>
          </a:prstGeom>
        </p:spPr>
        <p:txBody>
          <a:bodyPr anchorCtr="0" anchor="t" bIns="113100" lIns="113100" spcFirstLastPara="1" rIns="113100" wrap="square" tIns="113100">
            <a:normAutofit fontScale="90000"/>
          </a:bodyPr>
          <a:lstStyle/>
          <a:p>
            <a:pPr indent="0" lvl="0" marL="0" rtl="0" algn="l">
              <a:spcBef>
                <a:spcPts val="0"/>
              </a:spcBef>
              <a:spcAft>
                <a:spcPts val="0"/>
              </a:spcAft>
              <a:buNone/>
            </a:pPr>
            <a:r>
              <a:rPr lang="en-US"/>
              <a:t>Card: Rocket Launch from Earth</a:t>
            </a:r>
            <a:endParaRPr/>
          </a:p>
          <a:p>
            <a:pPr indent="0" lvl="0" marL="0" rtl="0" algn="l">
              <a:spcBef>
                <a:spcPts val="0"/>
              </a:spcBef>
              <a:spcAft>
                <a:spcPts val="0"/>
              </a:spcAft>
              <a:buNone/>
            </a:pPr>
            <a:r>
              <a:t/>
            </a:r>
            <a:endParaRPr/>
          </a:p>
        </p:txBody>
      </p:sp>
      <p:pic>
        <p:nvPicPr>
          <p:cNvPr descr="In the top right corner, there is a small illustration of a space shuttle on a launch pad, depicted in grayscale with orange accents on the support structure.&#10;&#10;Transcribed Header Text: Rocket Launch from Earth&#10;&#10;Transcribed &quot;written&quot; text:&#10;(H)&#10;-Bad weather&#10;(R)&#10;-Explosion&#10;-Aircraft traffic (R, H)&#10;-Engineers not ready! (R, H)&#10;-Flight path not clear (R, H)&#10;&#10;In the bottom right is &quot;Adventure 6&quot;" id="489" name="Google Shape;489;g35183e2ac98_1_729"/>
          <p:cNvPicPr preferRelativeResize="0"/>
          <p:nvPr/>
        </p:nvPicPr>
        <p:blipFill rotWithShape="1">
          <a:blip r:embed="rId3">
            <a:alphaModFix/>
          </a:blip>
          <a:srcRect b="0" l="0" r="0" t="0"/>
          <a:stretch/>
        </p:blipFill>
        <p:spPr>
          <a:xfrm>
            <a:off x="1472830" y="1484597"/>
            <a:ext cx="7099674" cy="548776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g35183e2ac98_1_82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Robots studying an asteroid</a:t>
            </a:r>
            <a:endParaRPr/>
          </a:p>
        </p:txBody>
      </p:sp>
      <p:pic>
        <p:nvPicPr>
          <p:cNvPr descr="Near the top, bold black text reads, &quot;Robots studying an Asteroid.&quot; To the right of this text is a simple black-and-white line drawing of an asteroid enclosed in a circular frame. Below, there is an illustration of a wheeled robotic rover with a rectangular body and an extended appendage. A list of possible challenges, written in blue text, includes &quot;Space radiation,&quot; &quot;Scratchy soil,&quot; &quot;Meteor impact,&quot; &quot;Where to get energy?&quot; &quot;Low gravity,&quot; and &quot;Micro impact,&quot; each followed by &quot;(R)&quot; in smaller brackets, indicating discussion. The word &quot;Adventure 6&quot; is written in small black text at the bottom right corner." id="496" name="Google Shape;496;g35183e2ac98_1_824"/>
          <p:cNvPicPr preferRelativeResize="0"/>
          <p:nvPr/>
        </p:nvPicPr>
        <p:blipFill rotWithShape="1">
          <a:blip r:embed="rId3">
            <a:alphaModFix/>
          </a:blip>
          <a:srcRect b="0" l="0" r="0" t="0"/>
          <a:stretch/>
        </p:blipFill>
        <p:spPr>
          <a:xfrm>
            <a:off x="1472830" y="1484597"/>
            <a:ext cx="7099674" cy="548776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g35183e2ac98_1_74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Traveling to Mars</a:t>
            </a:r>
            <a:endParaRPr/>
          </a:p>
        </p:txBody>
      </p:sp>
      <p:pic>
        <p:nvPicPr>
          <p:cNvPr descr="In the top left corner, the title &quot;Traveling to Mars&quot; is written in large black font. Below, a list of possible challenges associated with traveling to Mars is presented in blue text with each  challenge followed by a &quot;(R)&quot; in parentheses, indicating a possible reference or consideration. These challenges include the time to travel, space radiation, food/water/air, meteor impact, energy sources, low gravity, and micro impact. The top right corner features an image of Mars in a circular frame, showing the planet's reddish surface. The bottom right corner of the slide contains the text &quot;Adventure 6&quot; in small black font." id="503" name="Google Shape;503;g35183e2ac98_1_741"/>
          <p:cNvPicPr preferRelativeResize="0"/>
          <p:nvPr/>
        </p:nvPicPr>
        <p:blipFill rotWithShape="1">
          <a:blip r:embed="rId3">
            <a:alphaModFix/>
          </a:blip>
          <a:srcRect b="0" l="0" r="0" t="0"/>
          <a:stretch/>
        </p:blipFill>
        <p:spPr>
          <a:xfrm>
            <a:off x="1472830" y="1484597"/>
            <a:ext cx="7099674" cy="548776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g35183e2ac98_1_74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Using NASA Science &amp; Engineering…</a:t>
            </a:r>
            <a:endParaRPr/>
          </a:p>
        </p:txBody>
      </p:sp>
      <p:pic>
        <p:nvPicPr>
          <p:cNvPr descr="The image features text with a focus on using NASA science and engineering to address community problems. The background is white with black and blue text. At the top, the main heading reads, &quot;Using NASA Science &amp; Engineering to solve a problem in our community,&quot; in large black font. Below the heading, a list of possible issues is presented in blue text with labels in parentheses. An icon of a black dome-shaped building with the word &quot;NASA&quot; above it is located at the bottom left. The image has rounded corners and a thin black border. In the bottom right corner, the text &quot;Adventure 6&quot; is visible." id="510" name="Google Shape;510;g35183e2ac98_1_747"/>
          <p:cNvPicPr preferRelativeResize="0"/>
          <p:nvPr/>
        </p:nvPicPr>
        <p:blipFill rotWithShape="1">
          <a:blip r:embed="rId3">
            <a:alphaModFix/>
          </a:blip>
          <a:srcRect b="0" l="0" r="0" t="0"/>
          <a:stretch/>
        </p:blipFill>
        <p:spPr>
          <a:xfrm>
            <a:off x="1472830" y="1484681"/>
            <a:ext cx="7099674" cy="548761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g35183e2ac98_1_75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Adventure 7 Card with learner examples</a:t>
            </a:r>
            <a:endParaRPr/>
          </a:p>
        </p:txBody>
      </p:sp>
      <p:pic>
        <p:nvPicPr>
          <p:cNvPr descr="Transcribed &quot;written&quot; text:&#10;&#10;- find ways to mitigate hazards at home, school or in a neighborhood&#10;- learn about NASA missions&#10;- learn how to create or control robots" id="517" name="Google Shape;517;g35183e2ac98_1_753"/>
          <p:cNvPicPr preferRelativeResize="0"/>
          <p:nvPr/>
        </p:nvPicPr>
        <p:blipFill rotWithShape="1">
          <a:blip r:embed="rId3">
            <a:alphaModFix/>
          </a:blip>
          <a:srcRect b="0" l="0" r="0" t="0"/>
          <a:stretch/>
        </p:blipFill>
        <p:spPr>
          <a:xfrm>
            <a:off x="1472830" y="1474491"/>
            <a:ext cx="7112750" cy="54978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3516df834db_0_63"/>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Poster Pages Examples</a:t>
            </a:r>
            <a:endParaRPr/>
          </a:p>
        </p:txBody>
      </p:sp>
      <p:sp>
        <p:nvSpPr>
          <p:cNvPr id="159" name="Google Shape;159;g3516df834db_0_63"/>
          <p:cNvSpPr txBox="1"/>
          <p:nvPr>
            <p:ph idx="1" type="body"/>
          </p:nvPr>
        </p:nvSpPr>
        <p:spPr>
          <a:xfrm>
            <a:off x="691515" y="2069042"/>
            <a:ext cx="42747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sz="2880"/>
              <a:t>(Reference - do not print)</a:t>
            </a:r>
            <a:endParaRPr sz="2880"/>
          </a:p>
        </p:txBody>
      </p:sp>
      <p:sp>
        <p:nvSpPr>
          <p:cNvPr id="160" name="Google Shape;160;g3516df834db_0_63"/>
          <p:cNvSpPr txBox="1"/>
          <p:nvPr>
            <p:ph idx="2" type="body"/>
          </p:nvPr>
        </p:nvSpPr>
        <p:spPr>
          <a:xfrm>
            <a:off x="5092065" y="2069042"/>
            <a:ext cx="42747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t/>
            </a:r>
            <a:endParaRPr/>
          </a:p>
        </p:txBody>
      </p:sp>
      <p:pic>
        <p:nvPicPr>
          <p:cNvPr descr="Slide with the text 'What is a hazard?' and a triangular warning icon." id="161" name="Google Shape;161;g3516df834db_0_63"/>
          <p:cNvPicPr preferRelativeResize="0"/>
          <p:nvPr/>
        </p:nvPicPr>
        <p:blipFill rotWithShape="1">
          <a:blip r:embed="rId3">
            <a:alphaModFix/>
          </a:blip>
          <a:srcRect b="0" l="0" r="0" t="0"/>
          <a:stretch/>
        </p:blipFill>
        <p:spPr>
          <a:xfrm>
            <a:off x="751050" y="2882575"/>
            <a:ext cx="4274698" cy="3304362"/>
          </a:xfrm>
          <a:prstGeom prst="rect">
            <a:avLst/>
          </a:prstGeom>
          <a:noFill/>
          <a:ln>
            <a:noFill/>
          </a:ln>
        </p:spPr>
      </p:pic>
      <p:pic>
        <p:nvPicPr>
          <p:cNvPr descr="White slide with NASA logo and text asking about mitigating hazards on a NASA mission.&#10;&#10;Transcribed Text:&#10;&#10;&quot;How can we mitigate hazards on a particular NASA mission? Adventure 1, 6, 7.&quot;" id="162" name="Google Shape;162;g3516df834db_0_63"/>
          <p:cNvPicPr preferRelativeResize="0"/>
          <p:nvPr/>
        </p:nvPicPr>
        <p:blipFill rotWithShape="1">
          <a:blip r:embed="rId4">
            <a:alphaModFix/>
          </a:blip>
          <a:srcRect b="0" l="0" r="0" t="0"/>
          <a:stretch/>
        </p:blipFill>
        <p:spPr>
          <a:xfrm>
            <a:off x="5092075" y="2881850"/>
            <a:ext cx="4274700" cy="330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5183e2ac98_0_397"/>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Term Card Example</a:t>
            </a:r>
            <a:endParaRPr/>
          </a:p>
        </p:txBody>
      </p:sp>
      <p:sp>
        <p:nvSpPr>
          <p:cNvPr id="169" name="Google Shape;169;g35183e2ac98_0_397"/>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Clr>
                <a:schemeClr val="dk1"/>
              </a:buClr>
              <a:buSzPts val="1100"/>
              <a:buFont typeface="Arial"/>
              <a:buNone/>
            </a:pPr>
            <a:r>
              <a:rPr lang="en-US" sz="2880"/>
              <a:t>(Reference - do not print)</a:t>
            </a:r>
            <a:endParaRPr/>
          </a:p>
        </p:txBody>
      </p:sp>
      <p:pic>
        <p:nvPicPr>
          <p:cNvPr descr="Slide with the word &quot;Mitigate,&quot; a definition, an icon of a hand, and &quot;Adventure 2&quot; text.&#10;&#10;Transcribed Text:&#10;&#10;Mitigate -to make a danger (hazard) less severe or painful Adventure 2" id="170" name="Google Shape;170;g35183e2ac98_0_397"/>
          <p:cNvPicPr preferRelativeResize="0"/>
          <p:nvPr/>
        </p:nvPicPr>
        <p:blipFill rotWithShape="1">
          <a:blip r:embed="rId3">
            <a:alphaModFix/>
          </a:blip>
          <a:srcRect b="0" l="0" r="0" t="0"/>
          <a:stretch/>
        </p:blipFill>
        <p:spPr>
          <a:xfrm>
            <a:off x="2319313" y="2811275"/>
            <a:ext cx="5419771" cy="4189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35183e2ac98_0_462"/>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Blank ¼ Page Card Screenshot</a:t>
            </a:r>
            <a:endParaRPr/>
          </a:p>
        </p:txBody>
      </p:sp>
      <p:sp>
        <p:nvSpPr>
          <p:cNvPr id="177" name="Google Shape;177;g35183e2ac98_0_462"/>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Clr>
                <a:schemeClr val="dk1"/>
              </a:buClr>
              <a:buSzPts val="1100"/>
              <a:buFont typeface="Arial"/>
              <a:buNone/>
            </a:pPr>
            <a:r>
              <a:rPr lang="en-US"/>
              <a:t>Intended for learner responses</a:t>
            </a:r>
            <a:endParaRPr/>
          </a:p>
          <a:p>
            <a:pPr indent="0" lvl="0" marL="0" rtl="0" algn="l">
              <a:spcBef>
                <a:spcPts val="1100"/>
              </a:spcBef>
              <a:spcAft>
                <a:spcPts val="0"/>
              </a:spcAft>
              <a:buNone/>
            </a:pPr>
            <a:r>
              <a:t/>
            </a:r>
            <a:endParaRPr/>
          </a:p>
        </p:txBody>
      </p:sp>
      <p:pic>
        <p:nvPicPr>
          <p:cNvPr descr="Four blank rectangular frames in a grid layout." id="178" name="Google Shape;178;g35183e2ac98_0_462"/>
          <p:cNvPicPr preferRelativeResize="0"/>
          <p:nvPr/>
        </p:nvPicPr>
        <p:blipFill rotWithShape="1">
          <a:blip r:embed="rId3">
            <a:alphaModFix/>
          </a:blip>
          <a:srcRect b="0" l="0" r="0" t="0"/>
          <a:stretch/>
        </p:blipFill>
        <p:spPr>
          <a:xfrm>
            <a:off x="2380976" y="2666175"/>
            <a:ext cx="5607475" cy="4334274"/>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5183e2ac98_0_527"/>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Poster Pages with Examples from Learners</a:t>
            </a:r>
            <a:endParaRPr/>
          </a:p>
        </p:txBody>
      </p:sp>
      <p:sp>
        <p:nvSpPr>
          <p:cNvPr id="185" name="Google Shape;185;g35183e2ac98_0_527"/>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sz="2880"/>
              <a:t>(Reference - do not print)</a:t>
            </a:r>
            <a:endParaRPr/>
          </a:p>
        </p:txBody>
      </p:sp>
      <p:pic>
        <p:nvPicPr>
          <p:cNvPr descr="Slide titled &quot;Using NASA Science &amp; Engineering to solve a problem in our community&quot; with a list of issues and a NASA observatory symbol.&#10;&#10;Transcribed Text:&#10;&#10;Using NASA Science &amp; Engineering to solve a problem in our community&#10;&#10;Dust storms (H)&#10;Radiation (R)&#10;Sea level rising (R)&#10;Where to find water (R, H)&#10;Studying unknown species (H)&#10;Adventure 6" id="186" name="Google Shape;186;g35183e2ac98_0_527"/>
          <p:cNvPicPr preferRelativeResize="0"/>
          <p:nvPr/>
        </p:nvPicPr>
        <p:blipFill rotWithShape="1">
          <a:blip r:embed="rId3">
            <a:alphaModFix/>
          </a:blip>
          <a:srcRect b="0" l="0" r="0" t="0"/>
          <a:stretch/>
        </p:blipFill>
        <p:spPr>
          <a:xfrm>
            <a:off x="2413738" y="2957175"/>
            <a:ext cx="5230986" cy="4043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5183e2ac98_0_53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Poster Setup Layout</a:t>
            </a:r>
            <a:endParaRPr/>
          </a:p>
        </p:txBody>
      </p:sp>
      <p:pic>
        <p:nvPicPr>
          <p:cNvPr descr="The image is a poster labeled &quot;Our Ideas about Space Hazards Science.&quot; It is divided into three vertical sections against a light gray background. The left section contains ten dark blue rectangles labeled &quot;RSG.&quot; They are arranged with one on top, then two, then one, then three rows of two each. The middle section features a pattern of numbered dark blue squares, organized in five rows. The topmost row has one square labeled &quot;1,&quot; followed by a row three squared labeled &quot;1&quot; &quot;1&quot; and &quot;2.&quot; The third has three squares all labeled &quot;2.&quot; The fourth row has two squares labeled &quot;3,&quot; and &quot;3,&quot; while the fifth row has two squares labeled &quot;3,&quot; and  the last row has two squares labeled &quot;4.&quot; The right section contains eight dark blue squares, separated by the purple vertical line from the middle section. These are organized in a grid. The top two rows have two squares each, labeled &quot;5&quot; and &quot;5,&quot; and &quot;6&quot; and &quot;6,&quot; respectively. The third row contains two squares labeled &quot;6&quot; and &quot;6,&quot; followed by the fourth row having one square labeled &quot;6&quot; in the center. The bottom row has one square labeled &quot;7.&quot;" id="193" name="Google Shape;193;g35183e2ac98_0_534"/>
          <p:cNvPicPr preferRelativeResize="0"/>
          <p:nvPr/>
        </p:nvPicPr>
        <p:blipFill rotWithShape="1">
          <a:blip r:embed="rId3">
            <a:alphaModFix/>
          </a:blip>
          <a:srcRect b="651" l="0" r="0" t="651"/>
          <a:stretch/>
        </p:blipFill>
        <p:spPr>
          <a:xfrm>
            <a:off x="1459773" y="1537975"/>
            <a:ext cx="7138864" cy="54624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2025-03-13T17:13:18Z</dcterms:created>
  <dc:creator>Stephanie Jackson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0x0101001EC5CB7F1E742344B00DF604CB714C72</vt:lpwstr>
  </property>
</Properties>
</file>